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4" roundtripDataSignature="AMtx7mg4to7I82xObjrVfl2YsbN7FF/9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Attendees: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David Balenson, ISI</a:t>
            </a:r>
            <a:endParaRPr/>
          </a:p>
          <a:p>
            <a:pPr indent="0" lvl="0" marL="0" rtl="0" algn="l">
              <a:lnSpc>
                <a:spcPct val="100000"/>
              </a:lnSpc>
              <a:spcBef>
                <a:spcPts val="0"/>
              </a:spcBef>
              <a:spcAft>
                <a:spcPts val="0"/>
              </a:spcAft>
              <a:buSzPts val="1100"/>
              <a:buNone/>
            </a:pPr>
            <a:r>
              <a:rPr lang="en"/>
              <a:t>Hannah Cohoon, University of Utah</a:t>
            </a:r>
            <a:endParaRPr/>
          </a:p>
          <a:p>
            <a:pPr indent="0" lvl="0" marL="0" rtl="0" algn="l">
              <a:lnSpc>
                <a:spcPct val="100000"/>
              </a:lnSpc>
              <a:spcBef>
                <a:spcPts val="0"/>
              </a:spcBef>
              <a:spcAft>
                <a:spcPts val="0"/>
              </a:spcAft>
              <a:buSzPts val="1100"/>
              <a:buNone/>
            </a:pPr>
            <a:r>
              <a:rPr lang="en"/>
              <a:t>Fitz Elliott, COS</a:t>
            </a:r>
            <a:endParaRPr/>
          </a:p>
          <a:p>
            <a:pPr indent="0" lvl="0" marL="0" rtl="0" algn="l">
              <a:lnSpc>
                <a:spcPct val="100000"/>
              </a:lnSpc>
              <a:spcBef>
                <a:spcPts val="0"/>
              </a:spcBef>
              <a:spcAft>
                <a:spcPts val="0"/>
              </a:spcAft>
              <a:buSzPts val="1100"/>
              <a:buNone/>
            </a:pPr>
            <a:r>
              <a:rPr lang="en"/>
              <a:t>Rob Ricci, University of Utah</a:t>
            </a:r>
            <a:endParaRPr/>
          </a:p>
          <a:p>
            <a:pPr indent="0" lvl="0" marL="0" rtl="0" algn="l">
              <a:lnSpc>
                <a:spcPct val="100000"/>
              </a:lnSpc>
              <a:spcBef>
                <a:spcPts val="0"/>
              </a:spcBef>
              <a:spcAft>
                <a:spcPts val="0"/>
              </a:spcAft>
              <a:buSzPts val="1100"/>
              <a:buNone/>
            </a:pPr>
            <a:r>
              <a:rPr lang="en"/>
              <a:t>Joseph Konstan, University of Minnesota</a:t>
            </a:r>
            <a:endParaRPr/>
          </a:p>
          <a:p>
            <a:pPr indent="0" lvl="0" marL="0" rtl="0" algn="l">
              <a:lnSpc>
                <a:spcPct val="100000"/>
              </a:lnSpc>
              <a:spcBef>
                <a:spcPts val="0"/>
              </a:spcBef>
              <a:spcAft>
                <a:spcPts val="0"/>
              </a:spcAft>
              <a:buSzPts val="1100"/>
              <a:buNone/>
            </a:pPr>
            <a:r>
              <a:rPr lang="en"/>
              <a:t>Stephen Harrol, TACC</a:t>
            </a:r>
            <a:endParaRPr/>
          </a:p>
          <a:p>
            <a:pPr indent="0" lvl="0" marL="0" rtl="0" algn="l">
              <a:lnSpc>
                <a:spcPct val="100000"/>
              </a:lnSpc>
              <a:spcBef>
                <a:spcPts val="0"/>
              </a:spcBef>
              <a:spcAft>
                <a:spcPts val="0"/>
              </a:spcAft>
              <a:buSzPts val="1100"/>
              <a:buNone/>
            </a:pPr>
            <a:r>
              <a:rPr lang="en"/>
              <a:t>Raveen W, UT San Antonio</a:t>
            </a:r>
            <a:endParaRPr/>
          </a:p>
          <a:p>
            <a:pPr indent="0" lvl="0" marL="0" rtl="0" algn="l">
              <a:lnSpc>
                <a:spcPct val="100000"/>
              </a:lnSpc>
              <a:spcBef>
                <a:spcPts val="0"/>
              </a:spcBef>
              <a:spcAft>
                <a:spcPts val="0"/>
              </a:spcAft>
              <a:buSzPts val="1100"/>
              <a:buNone/>
            </a:pPr>
            <a:r>
              <a:rPr lang="en"/>
              <a:t>Joe Cavallaro, Rice</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Talha Mehbob, U Mass Amherst</a:t>
            </a:r>
            <a:endParaRPr/>
          </a:p>
          <a:p>
            <a:pPr indent="0" lvl="0" marL="0" rtl="0" algn="l">
              <a:lnSpc>
                <a:spcPct val="100000"/>
              </a:lnSpc>
              <a:spcBef>
                <a:spcPts val="0"/>
              </a:spcBef>
              <a:spcAft>
                <a:spcPts val="0"/>
              </a:spcAft>
              <a:buSzPts val="1100"/>
              <a:buNone/>
            </a:pPr>
            <a:r>
              <a:rPr lang="en"/>
              <a:t>Shegli Fu, University of North Texas</a:t>
            </a:r>
            <a:endParaRPr/>
          </a:p>
          <a:p>
            <a:pPr indent="0" lvl="0" marL="0" rtl="0" algn="l">
              <a:lnSpc>
                <a:spcPct val="100000"/>
              </a:lnSpc>
              <a:spcBef>
                <a:spcPts val="0"/>
              </a:spcBef>
              <a:spcAft>
                <a:spcPts val="0"/>
              </a:spcAft>
              <a:buSzPts val="1100"/>
              <a:buNone/>
            </a:pPr>
            <a:r>
              <a:rPr lang="en"/>
              <a:t>Dasg Raj, Johns Hopkins</a:t>
            </a:r>
            <a:endParaRPr/>
          </a:p>
          <a:p>
            <a:pPr indent="0" lvl="0" marL="0" rtl="0" algn="l">
              <a:lnSpc>
                <a:spcPct val="100000"/>
              </a:lnSpc>
              <a:spcBef>
                <a:spcPts val="0"/>
              </a:spcBef>
              <a:spcAft>
                <a:spcPts val="0"/>
              </a:spcAft>
              <a:buSzPts val="1100"/>
              <a:buNone/>
            </a:pPr>
            <a:r>
              <a:rPr lang="en"/>
              <a:t>Amy Laviers, RAD Lab</a:t>
            </a:r>
            <a:endParaRPr/>
          </a:p>
          <a:p>
            <a:pPr indent="0" lvl="0" marL="0" rtl="0" algn="l">
              <a:lnSpc>
                <a:spcPct val="100000"/>
              </a:lnSpc>
              <a:spcBef>
                <a:spcPts val="0"/>
              </a:spcBef>
              <a:spcAft>
                <a:spcPts val="0"/>
              </a:spcAft>
              <a:buSzPts val="1100"/>
              <a:buNone/>
            </a:pPr>
            <a:r>
              <a:rPr lang="en"/>
              <a:t>Jennifer Hoster, Georgia Tech</a:t>
            </a:r>
            <a:endParaRPr/>
          </a:p>
          <a:p>
            <a:pPr indent="0" lvl="0" marL="0" rtl="0" algn="l">
              <a:lnSpc>
                <a:spcPct val="100000"/>
              </a:lnSpc>
              <a:spcBef>
                <a:spcPts val="0"/>
              </a:spcBef>
              <a:spcAft>
                <a:spcPts val="0"/>
              </a:spcAft>
              <a:buSzPts val="1100"/>
              <a:buNone/>
            </a:pPr>
            <a:r>
              <a:rPr lang="en"/>
              <a:t>Harem Deep, Texas A&amp;M</a:t>
            </a:r>
            <a:endParaRPr/>
          </a:p>
          <a:p>
            <a:pPr indent="0" lvl="0" marL="0" rtl="0" algn="l">
              <a:lnSpc>
                <a:spcPct val="100000"/>
              </a:lnSpc>
              <a:spcBef>
                <a:spcPts val="0"/>
              </a:spcBef>
              <a:spcAft>
                <a:spcPts val="0"/>
              </a:spcAft>
              <a:buSzPts val="1100"/>
              <a:buNone/>
            </a:pPr>
            <a:r>
              <a:rPr lang="en"/>
              <a:t>Saurabh Bagchi, Purdue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addition to diverse hardware and portals, has libraries of artifacts. Realistic experimentation environments for researchers to use; gets captured and cataloged for reuse</a:t>
            </a:r>
            <a:endParaRPr/>
          </a:p>
          <a:p>
            <a:pPr indent="0" lvl="0" marL="0" rtl="0" algn="l">
              <a:lnSpc>
                <a:spcPct val="100000"/>
              </a:lnSpc>
              <a:spcBef>
                <a:spcPts val="0"/>
              </a:spcBef>
              <a:spcAft>
                <a:spcPts val="0"/>
              </a:spcAft>
              <a:buSzPts val="1100"/>
              <a:buNone/>
            </a:pPr>
            <a:r>
              <a:rPr lang="en"/>
              <a:t>Will work with artifact evaluation committees to facilitate interaction between evaluators and submitters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Supported by DOHS previously</a:t>
            </a:r>
            <a:endParaRPr/>
          </a:p>
          <a:p>
            <a:pPr indent="0" lvl="0" marL="0" rtl="0" algn="l">
              <a:lnSpc>
                <a:spcPct val="100000"/>
              </a:lnSpc>
              <a:spcBef>
                <a:spcPts val="0"/>
              </a:spcBef>
              <a:spcAft>
                <a:spcPts val="0"/>
              </a:spcAft>
              <a:buSzPts val="1100"/>
              <a:buNone/>
            </a:pPr>
            <a:r>
              <a:rPr lang="en"/>
              <a:t>Data becomes stale the moment it’s shared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982cb9805e_1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982cb9805e_1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Supported by DOHS previously</a:t>
            </a:r>
            <a:endParaRPr/>
          </a:p>
          <a:p>
            <a:pPr indent="0" lvl="0" marL="0" rtl="0" algn="l">
              <a:lnSpc>
                <a:spcPct val="100000"/>
              </a:lnSpc>
              <a:spcBef>
                <a:spcPts val="0"/>
              </a:spcBef>
              <a:spcAft>
                <a:spcPts val="0"/>
              </a:spcAft>
              <a:buSzPts val="1100"/>
              <a:buNone/>
            </a:pPr>
            <a:r>
              <a:rPr lang="en"/>
              <a:t>Data becomes stale the moment it’s shared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Prior four slides were examples of infrastructure for reproducibility</a:t>
            </a:r>
            <a:endParaRPr/>
          </a:p>
          <a:p>
            <a:pPr indent="0" lvl="0" marL="0" rtl="0" algn="l">
              <a:lnSpc>
                <a:spcPct val="100000"/>
              </a:lnSpc>
              <a:spcBef>
                <a:spcPts val="0"/>
              </a:spcBef>
              <a:spcAft>
                <a:spcPts val="0"/>
              </a:spcAft>
              <a:buSzPts val="1100"/>
              <a:buNone/>
            </a:pPr>
            <a:r>
              <a:t/>
            </a:r>
            <a:endParaRPr/>
          </a:p>
        </p:txBody>
      </p:sp>
      <p:sp>
        <p:nvSpPr>
          <p:cNvPr id="177" name="Google Shape;177;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Shared David’s point of view </a:t>
            </a:r>
            <a:r>
              <a:rPr lang="en">
                <a:solidFill>
                  <a:schemeClr val="dk1"/>
                </a:solidFill>
              </a:rPr>
              <a:t>in prior slides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982cb9805e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982cb9805e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982cb9805e_1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982cb9805e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982cb9805e_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982cb9805e_1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982cb9805e_1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2982cb9805e_1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82cb9805e_1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982cb9805e_1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982cb9805e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2982cb9805e_1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982cb9805e_1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2982cb9805e_1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982cb9805e_1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982cb9805e_1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982cb9805e_1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2982cb9805e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982cb9805e_1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2982cb9805e_1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982cb9805e_1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2982cb9805e_1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982cb9805e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982cb9805e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Artifacts aren’t necessarily just prototypes; can be practically useful</a:t>
            </a:r>
            <a:endParaRPr/>
          </a:p>
          <a:p>
            <a:pPr indent="0" lvl="0" marL="0" rtl="0" algn="l">
              <a:lnSpc>
                <a:spcPct val="100000"/>
              </a:lnSpc>
              <a:spcBef>
                <a:spcPts val="0"/>
              </a:spcBef>
              <a:spcAft>
                <a:spcPts val="0"/>
              </a:spcAft>
              <a:buSzPts val="1100"/>
              <a:buNone/>
            </a:pPr>
            <a:r>
              <a:rPr lang="en"/>
              <a:t>Might not be worth your effort to find an artifact/dataset; they’re distributed all over, install issues, lack of response</a:t>
            </a:r>
            <a:endParaRPr/>
          </a:p>
          <a:p>
            <a:pPr indent="0" lvl="0" marL="0" rtl="0" algn="l">
              <a:lnSpc>
                <a:spcPct val="100000"/>
              </a:lnSpc>
              <a:spcBef>
                <a:spcPts val="0"/>
              </a:spcBef>
              <a:spcAft>
                <a:spcPts val="0"/>
              </a:spcAft>
              <a:buSzPts val="1100"/>
              <a:buNone/>
            </a:pPr>
            <a:r>
              <a:rPr lang="en"/>
              <a:t>Example of student working on a tight deadline not having time to package/share an artifact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Principles help make your object persistent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Did other people find the artifact useful? Could be helpful to provide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Goes to DOI, heuristically identify data, give you a view and then make available to others</a:t>
            </a:r>
            <a:endParaRPr/>
          </a:p>
          <a:p>
            <a:pPr indent="0" lvl="0" marL="0" rtl="0" algn="l">
              <a:lnSpc>
                <a:spcPct val="100000"/>
              </a:lnSpc>
              <a:spcBef>
                <a:spcPts val="0"/>
              </a:spcBef>
              <a:spcAft>
                <a:spcPts val="0"/>
              </a:spcAft>
              <a:buSzPts val="1100"/>
              <a:buNone/>
            </a:pPr>
            <a:r>
              <a:rPr lang="en"/>
              <a:t>Robust search</a:t>
            </a:r>
            <a:endParaRPr/>
          </a:p>
          <a:p>
            <a:pPr indent="0" lvl="0" marL="0" rtl="0" algn="l">
              <a:lnSpc>
                <a:spcPct val="100000"/>
              </a:lnSpc>
              <a:spcBef>
                <a:spcPts val="0"/>
              </a:spcBef>
              <a:spcAft>
                <a:spcPts val="0"/>
              </a:spcAft>
              <a:buSzPts val="1100"/>
              <a:buNone/>
            </a:pPr>
            <a:r>
              <a:rPr lang="en"/>
              <a:t>Able to rate and review artifacts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hyperlink" Target="https://sphere-project.net/" TargetMode="External"/><Relationship Id="rId5" Type="http://schemas.openxmlformats.org/officeDocument/2006/relationships/image" Target="../media/image2.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hyperlink" Target="https://www.pivot-auto.org/" TargetMode="Externa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8.jpg"/><Relationship Id="rId8"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ant.isi.edu/classnet/" TargetMode="External"/><Relationship Id="rId4" Type="http://schemas.openxmlformats.org/officeDocument/2006/relationships/image" Target="../media/image14.jpg"/><Relationship Id="rId9" Type="http://schemas.openxmlformats.org/officeDocument/2006/relationships/hyperlink" Target="https://comunda.isi.edu/" TargetMode="External"/><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hyperlink" Target="https://comunda.isi.edu/" TargetMode="External"/><Relationship Id="rId11" Type="http://schemas.openxmlformats.org/officeDocument/2006/relationships/image" Target="../media/image17.jpg"/><Relationship Id="rId10" Type="http://schemas.openxmlformats.org/officeDocument/2006/relationships/image" Target="../media/image19.png"/><Relationship Id="rId12"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advancedwireless.org/" TargetMode="External"/><Relationship Id="rId4" Type="http://schemas.openxmlformats.org/officeDocument/2006/relationships/hyperlink" Target="https://fabric-testbed.net/" TargetMode="External"/><Relationship Id="rId5" Type="http://schemas.openxmlformats.org/officeDocument/2006/relationships/hyperlink" Target="https://www.chameleoncloud.org/" TargetMode="External"/><Relationship Id="rId6" Type="http://schemas.openxmlformats.org/officeDocument/2006/relationships/hyperlink" Target="https://cloudlab.u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acm.org/publications/policies/artifact-review-and-badgingcurrent" TargetMode="External"/></Relationships>
</file>

<file path=ppt/slides/_rels/slide5.xml.rels><?xml version="1.0" encoding="UTF-8" standalone="yes"?><Relationships xmlns="http://schemas.openxmlformats.org/package/2006/relationships"><Relationship Id="rId20" Type="http://schemas.openxmlformats.org/officeDocument/2006/relationships/hyperlink" Target="https://www.go-fair.org/fair-principles/i1-metadata-use-formal-accessible-shared-broadly-applicable-language-knowledge-representation/" TargetMode="External"/><Relationship Id="rId22" Type="http://schemas.openxmlformats.org/officeDocument/2006/relationships/hyperlink" Target="https://www.go-fair.org/fair-principles/i2-metadata-use-vocabularies-follow-fair-principles/" TargetMode="External"/><Relationship Id="rId21" Type="http://schemas.openxmlformats.org/officeDocument/2006/relationships/hyperlink" Target="https://www.go-fair.org/fair-principles/i2-metadata-use-vocabularies-follow-fair-principles/" TargetMode="External"/><Relationship Id="rId24" Type="http://schemas.openxmlformats.org/officeDocument/2006/relationships/hyperlink" Target="https://www.go-fair.org/fair-principles/i3-metadata-include-qualified-references-metadata/" TargetMode="External"/><Relationship Id="rId23" Type="http://schemas.openxmlformats.org/officeDocument/2006/relationships/hyperlink" Target="https://www.go-fair.org/fair-principles/i3-metadata-include-qualified-references-metadata/"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go-fair.org/fair-principles/fair-data-principles-explained/f1-meta-data-assigned-globally-unique-persistent-identifiers/" TargetMode="External"/><Relationship Id="rId4" Type="http://schemas.openxmlformats.org/officeDocument/2006/relationships/hyperlink" Target="https://www.go-fair.org/fair-principles/fair-data-principles-explained/f1-meta-data-assigned-globally-unique-persistent-identifiers/" TargetMode="External"/><Relationship Id="rId9" Type="http://schemas.openxmlformats.org/officeDocument/2006/relationships/hyperlink" Target="https://www.go-fair.org/fair-principles/f4-metadata-registered-indexed-searchable-resource/" TargetMode="External"/><Relationship Id="rId26" Type="http://schemas.openxmlformats.org/officeDocument/2006/relationships/hyperlink" Target="https://www.go-fair.org/fair-principles/r1-metadata-richly-described-plurality-accurate-relevant-attributes/" TargetMode="External"/><Relationship Id="rId25" Type="http://schemas.openxmlformats.org/officeDocument/2006/relationships/hyperlink" Target="https://www.go-fair.org/fair-principles/r1-metadata-richly-described-plurality-accurate-relevant-attributes/" TargetMode="External"/><Relationship Id="rId28" Type="http://schemas.openxmlformats.org/officeDocument/2006/relationships/hyperlink" Target="https://www.go-fair.org/fair-principles/r1-1-metadata-released-clear-accessible-data-usage-license/" TargetMode="External"/><Relationship Id="rId27" Type="http://schemas.openxmlformats.org/officeDocument/2006/relationships/hyperlink" Target="https://www.go-fair.org/fair-principles/r1-1-metadata-released-clear-accessible-data-usage-license/" TargetMode="External"/><Relationship Id="rId5" Type="http://schemas.openxmlformats.org/officeDocument/2006/relationships/hyperlink" Target="https://www.go-fair.org/fair-principles/fair-data-principles-explained/f2-data-described-rich-metadata/" TargetMode="External"/><Relationship Id="rId6" Type="http://schemas.openxmlformats.org/officeDocument/2006/relationships/hyperlink" Target="https://www.go-fair.org/fair-principles/fair-data-principles-explained/f2-data-described-rich-metadata/" TargetMode="External"/><Relationship Id="rId29" Type="http://schemas.openxmlformats.org/officeDocument/2006/relationships/hyperlink" Target="https://www.go-fair.org/fair-principles/r1-2-metadata-associated-detailed-provenance/" TargetMode="External"/><Relationship Id="rId7" Type="http://schemas.openxmlformats.org/officeDocument/2006/relationships/hyperlink" Target="https://www.go-fair.org/fair-principles/f3-metadata-clearly-explicitly-include-identifier-data-describe/" TargetMode="External"/><Relationship Id="rId8" Type="http://schemas.openxmlformats.org/officeDocument/2006/relationships/hyperlink" Target="https://www.go-fair.org/fair-principles/f3-metadata-clearly-explicitly-include-identifier-data-describe/" TargetMode="External"/><Relationship Id="rId31" Type="http://schemas.openxmlformats.org/officeDocument/2006/relationships/hyperlink" Target="https://www.go-fair.org/fair-principles/r1-3-metadata-meet-domain-relevant-community-standards/" TargetMode="External"/><Relationship Id="rId30" Type="http://schemas.openxmlformats.org/officeDocument/2006/relationships/hyperlink" Target="https://www.go-fair.org/fair-principles/r1-2-metadata-associated-detailed-provenance/" TargetMode="External"/><Relationship Id="rId11" Type="http://schemas.openxmlformats.org/officeDocument/2006/relationships/hyperlink" Target="https://www.go-fair.org/fair-principles/542-2/" TargetMode="External"/><Relationship Id="rId33" Type="http://schemas.openxmlformats.org/officeDocument/2006/relationships/hyperlink" Target="https://www.go-fair.org/fair-principles/" TargetMode="External"/><Relationship Id="rId10" Type="http://schemas.openxmlformats.org/officeDocument/2006/relationships/hyperlink" Target="https://www.go-fair.org/fair-principles/f4-metadata-registered-indexed-searchable-resource/" TargetMode="External"/><Relationship Id="rId32" Type="http://schemas.openxmlformats.org/officeDocument/2006/relationships/hyperlink" Target="https://www.go-fair.org/fair-principles/r1-3-metadata-meet-domain-relevant-community-standards/" TargetMode="External"/><Relationship Id="rId13" Type="http://schemas.openxmlformats.org/officeDocument/2006/relationships/hyperlink" Target="https://www.go-fair.org/fair-principles/a1-1-protocol-open-free-universally-implementable/" TargetMode="External"/><Relationship Id="rId12" Type="http://schemas.openxmlformats.org/officeDocument/2006/relationships/hyperlink" Target="https://www.go-fair.org/fair-principles/542-2/" TargetMode="External"/><Relationship Id="rId15" Type="http://schemas.openxmlformats.org/officeDocument/2006/relationships/hyperlink" Target="https://www.go-fair.org/fair-principles/a1-2-protocol-allows-authentication-authorisation-required/" TargetMode="External"/><Relationship Id="rId14" Type="http://schemas.openxmlformats.org/officeDocument/2006/relationships/hyperlink" Target="https://www.go-fair.org/fair-principles/a1-1-protocol-open-free-universally-implementable/" TargetMode="External"/><Relationship Id="rId17" Type="http://schemas.openxmlformats.org/officeDocument/2006/relationships/hyperlink" Target="https://www.go-fair.org/fair-principles/a2-metadata-accessible-even-data-no-longer-available/" TargetMode="External"/><Relationship Id="rId16" Type="http://schemas.openxmlformats.org/officeDocument/2006/relationships/hyperlink" Target="https://www.go-fair.org/fair-principles/a1-2-protocol-allows-authentication-authorisation-required/" TargetMode="External"/><Relationship Id="rId19" Type="http://schemas.openxmlformats.org/officeDocument/2006/relationships/hyperlink" Target="https://www.go-fair.org/fair-principles/i1-metadata-use-formal-accessible-shared-broadly-applicable-language-knowledge-representation/" TargetMode="External"/><Relationship Id="rId18" Type="http://schemas.openxmlformats.org/officeDocument/2006/relationships/hyperlink" Target="https://www.go-fair.org/fair-principles/a2-metadata-accessible-even-data-no-longer-availab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i.org/10.17226/26507" TargetMode="External"/><Relationship Id="rId4" Type="http://schemas.openxmlformats.org/officeDocument/2006/relationships/hyperlink" Target="https://doi.org/10.1109/e-Science58273.2023.10254846" TargetMode="External"/><Relationship Id="rId9" Type="http://schemas.openxmlformats.org/officeDocument/2006/relationships/hyperlink" Target="https://doi.org/10.1145/2812803" TargetMode="External"/><Relationship Id="rId5" Type="http://schemas.openxmlformats.org/officeDocument/2006/relationships/hyperlink" Target="https://doi.org/10.1038/sdata.2016.18" TargetMode="External"/><Relationship Id="rId6" Type="http://schemas.openxmlformats.org/officeDocument/2006/relationships/hyperlink" Target="https://doi.org/10.1145/3546096.3546104" TargetMode="External"/><Relationship Id="rId7" Type="http://schemas.openxmlformats.org/officeDocument/2006/relationships/hyperlink" Target="https://suneeta-mall.github.io/slides/3Rs.html" TargetMode="External"/><Relationship Id="rId8" Type="http://schemas.openxmlformats.org/officeDocument/2006/relationships/hyperlink" Target="https://doi.org/10.3389/fninf.2017.00076" TargetMode="External"/><Relationship Id="rId10" Type="http://schemas.openxmlformats.org/officeDocument/2006/relationships/hyperlink" Target="https://doi.org/10.1038/s41586-020-2766-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hyperlink" Target="https://searcch.cyberexperimentation.org/" TargetMode="External"/><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576125"/>
            <a:ext cx="8520600" cy="310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2880">
                <a:solidFill>
                  <a:schemeClr val="dk2"/>
                </a:solidFill>
              </a:rPr>
              <a:t>2023 NSF CIRC PI Meeting</a:t>
            </a:r>
            <a:endParaRPr sz="2880">
              <a:solidFill>
                <a:schemeClr val="dk2"/>
              </a:solidFill>
            </a:endParaRPr>
          </a:p>
          <a:p>
            <a:pPr indent="0" lvl="0" marL="0" rtl="0" algn="ctr">
              <a:lnSpc>
                <a:spcPct val="100000"/>
              </a:lnSpc>
              <a:spcBef>
                <a:spcPts val="0"/>
              </a:spcBef>
              <a:spcAft>
                <a:spcPts val="0"/>
              </a:spcAft>
              <a:buSzPts val="990"/>
              <a:buNone/>
            </a:pPr>
            <a:r>
              <a:rPr lang="en" sz="2880">
                <a:solidFill>
                  <a:schemeClr val="dk2"/>
                </a:solidFill>
              </a:rPr>
              <a:t>Breakout Session Report</a:t>
            </a:r>
            <a:endParaRPr sz="2880">
              <a:solidFill>
                <a:schemeClr val="dk2"/>
              </a:solidFill>
            </a:endParaRPr>
          </a:p>
          <a:p>
            <a:pPr indent="0" lvl="0" marL="0" rtl="0" algn="ctr">
              <a:lnSpc>
                <a:spcPct val="100000"/>
              </a:lnSpc>
              <a:spcBef>
                <a:spcPts val="2000"/>
              </a:spcBef>
              <a:spcAft>
                <a:spcPts val="0"/>
              </a:spcAft>
              <a:buSzPts val="990"/>
              <a:buNone/>
            </a:pPr>
            <a:r>
              <a:rPr lang="en" sz="4180"/>
              <a:t>Enhancing Reproducibility with Community Infrastructure</a:t>
            </a:r>
            <a:endParaRPr sz="4180"/>
          </a:p>
        </p:txBody>
      </p:sp>
      <p:sp>
        <p:nvSpPr>
          <p:cNvPr id="55" name="Google Shape;55;p1"/>
          <p:cNvSpPr txBox="1"/>
          <p:nvPr>
            <p:ph idx="1" type="subTitle"/>
          </p:nvPr>
        </p:nvSpPr>
        <p:spPr>
          <a:xfrm>
            <a:off x="311700" y="3766930"/>
            <a:ext cx="8520600" cy="914895"/>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935"/>
              <a:buNone/>
            </a:pPr>
            <a:r>
              <a:rPr lang="en" sz="2180"/>
              <a:t>Organizer: David Balenson (USC-ISI)</a:t>
            </a:r>
            <a:endParaRPr sz="2180"/>
          </a:p>
          <a:p>
            <a:pPr indent="0" lvl="0" marL="0" rtl="0" algn="ctr">
              <a:lnSpc>
                <a:spcPct val="100000"/>
              </a:lnSpc>
              <a:spcBef>
                <a:spcPts val="0"/>
              </a:spcBef>
              <a:spcAft>
                <a:spcPts val="0"/>
              </a:spcAft>
              <a:buSzPts val="935"/>
              <a:buNone/>
            </a:pPr>
            <a:r>
              <a:rPr lang="en" sz="2180"/>
              <a:t>Scribe: Johanna Cohoon (University of Utah)</a:t>
            </a:r>
            <a:endParaRPr sz="218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0"/>
          <p:cNvSpPr txBox="1"/>
          <p:nvPr>
            <p:ph type="title"/>
          </p:nvPr>
        </p:nvSpPr>
        <p:spPr>
          <a:xfrm>
            <a:off x="311700" y="230950"/>
            <a:ext cx="8520600" cy="786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39285"/>
              <a:buFont typeface="Arial"/>
              <a:buNone/>
            </a:pPr>
            <a:r>
              <a:rPr lang="en"/>
              <a:t>SPHERE: Security and Privacy Heterogeneous Environment for Reproducible Experimentation</a:t>
            </a:r>
            <a:endParaRPr/>
          </a:p>
        </p:txBody>
      </p:sp>
      <p:sp>
        <p:nvSpPr>
          <p:cNvPr id="125" name="Google Shape;125;p10"/>
          <p:cNvSpPr txBox="1"/>
          <p:nvPr>
            <p:ph idx="1" type="body"/>
          </p:nvPr>
        </p:nvSpPr>
        <p:spPr>
          <a:xfrm>
            <a:off x="271960" y="1101815"/>
            <a:ext cx="8520600" cy="520054"/>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521"/>
              <a:buFont typeface="Arial"/>
              <a:buNone/>
            </a:pPr>
            <a:r>
              <a:rPr b="1" lang="en" sz="1152">
                <a:solidFill>
                  <a:srgbClr val="002060"/>
                </a:solidFill>
              </a:rPr>
              <a:t>Goal: Provide the cybersecurity and privacy research community with a common, rich, representative research infrastructure, which meets the needs across all members of the community, and facilitates reproducible science</a:t>
            </a:r>
            <a:endParaRPr sz="1695"/>
          </a:p>
          <a:p>
            <a:pPr indent="0" lvl="0" marL="0" rtl="0" algn="l">
              <a:lnSpc>
                <a:spcPct val="95000"/>
              </a:lnSpc>
              <a:spcBef>
                <a:spcPts val="0"/>
              </a:spcBef>
              <a:spcAft>
                <a:spcPts val="0"/>
              </a:spcAft>
              <a:buClr>
                <a:schemeClr val="dk1"/>
              </a:buClr>
              <a:buSzPts val="521"/>
              <a:buFont typeface="Arial"/>
              <a:buNone/>
            </a:pPr>
            <a:r>
              <a:t/>
            </a:r>
            <a:endParaRPr sz="1152"/>
          </a:p>
        </p:txBody>
      </p:sp>
      <p:sp>
        <p:nvSpPr>
          <p:cNvPr id="126" name="Google Shape;12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27" name="Google Shape;127;p10"/>
          <p:cNvPicPr preferRelativeResize="0"/>
          <p:nvPr/>
        </p:nvPicPr>
        <p:blipFill rotWithShape="1">
          <a:blip r:embed="rId3">
            <a:alphaModFix/>
          </a:blip>
          <a:srcRect b="0" l="0" r="0" t="0"/>
          <a:stretch/>
        </p:blipFill>
        <p:spPr>
          <a:xfrm>
            <a:off x="2469056" y="1834825"/>
            <a:ext cx="6552102" cy="3025192"/>
          </a:xfrm>
          <a:prstGeom prst="rect">
            <a:avLst/>
          </a:prstGeom>
          <a:noFill/>
          <a:ln>
            <a:noFill/>
          </a:ln>
        </p:spPr>
      </p:pic>
      <p:sp>
        <p:nvSpPr>
          <p:cNvPr id="128" name="Google Shape;128;p10"/>
          <p:cNvSpPr txBox="1"/>
          <p:nvPr/>
        </p:nvSpPr>
        <p:spPr>
          <a:xfrm>
            <a:off x="281865" y="1687956"/>
            <a:ext cx="2928471" cy="27853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Diverse hardware to support diverse research needs (85% of today's publications): </a:t>
            </a:r>
            <a:r>
              <a:rPr b="0" i="0" lang="en" sz="1100" u="none" cap="none" strike="noStrike">
                <a:solidFill>
                  <a:srgbClr val="000000"/>
                </a:solidFill>
                <a:latin typeface="Arial"/>
                <a:ea typeface="Arial"/>
                <a:cs typeface="Arial"/>
                <a:sym typeface="Arial"/>
              </a:rPr>
              <a:t>General and embedded compute notes with trusted hardware, PLCs and IoT devices, programmable switches and NICs, GPU-equipped nodes</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Six user portals supporting: </a:t>
            </a:r>
            <a:r>
              <a:rPr b="0" i="0" lang="en" sz="1100" u="none" cap="none" strike="noStrike">
                <a:solidFill>
                  <a:srgbClr val="000000"/>
                </a:solidFill>
                <a:latin typeface="Arial"/>
                <a:ea typeface="Arial"/>
                <a:cs typeface="Arial"/>
                <a:sym typeface="Arial"/>
              </a:rPr>
              <a:t>Exploratory research (MAN), novice users (GUI), mature research (JUP), use in classes (EDU), use in human user studies (HUM), use for artifact evaluation (AEC)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Flexible security policies: </a:t>
            </a:r>
            <a:br>
              <a:rPr b="1" i="0" lang="en" sz="1100" u="none" cap="none" strike="noStrike">
                <a:solidFill>
                  <a:srgbClr val="000000"/>
                </a:solidFill>
                <a:latin typeface="Arial"/>
                <a:ea typeface="Arial"/>
                <a:cs typeface="Arial"/>
                <a:sym typeface="Arial"/>
              </a:rPr>
            </a:br>
            <a:r>
              <a:rPr b="0" i="0" lang="en" sz="1100" u="none" cap="none" strike="noStrike">
                <a:solidFill>
                  <a:srgbClr val="000000"/>
                </a:solidFill>
                <a:latin typeface="Arial"/>
                <a:ea typeface="Arial"/>
                <a:cs typeface="Arial"/>
                <a:sym typeface="Arial"/>
              </a:rPr>
              <a:t>Full isolation, measurement</a:t>
            </a:r>
            <a:br>
              <a:rPr b="0" i="0" lang="en" sz="1100" u="none" cap="none" strike="noStrike">
                <a:solidFill>
                  <a:srgbClr val="000000"/>
                </a:solidFill>
                <a:latin typeface="Arial"/>
                <a:ea typeface="Arial"/>
                <a:cs typeface="Arial"/>
                <a:sym typeface="Arial"/>
              </a:rPr>
            </a:br>
            <a:r>
              <a:rPr b="0" i="0" lang="en" sz="1100" u="none" cap="none" strike="noStrike">
                <a:solidFill>
                  <a:srgbClr val="000000"/>
                </a:solidFill>
                <a:latin typeface="Arial"/>
                <a:ea typeface="Arial"/>
                <a:cs typeface="Arial"/>
                <a:sym typeface="Arial"/>
              </a:rPr>
              <a:t>research, software download, </a:t>
            </a:r>
            <a:br>
              <a:rPr b="0" i="0" lang="en" sz="1100" u="none" cap="none" strike="noStrike">
                <a:solidFill>
                  <a:srgbClr val="000000"/>
                </a:solidFill>
                <a:latin typeface="Arial"/>
                <a:ea typeface="Arial"/>
                <a:cs typeface="Arial"/>
                <a:sym typeface="Arial"/>
              </a:rPr>
            </a:br>
            <a:r>
              <a:rPr b="0" i="0" lang="en" sz="1100" u="none" cap="none" strike="noStrike">
                <a:solidFill>
                  <a:srgbClr val="000000"/>
                </a:solidFill>
                <a:latin typeface="Arial"/>
                <a:ea typeface="Arial"/>
                <a:cs typeface="Arial"/>
                <a:sym typeface="Arial"/>
              </a:rPr>
              <a:t>risky experiments with malware</a:t>
            </a:r>
            <a:endParaRPr b="0" i="0" sz="1400" u="none" cap="none" strike="noStrike">
              <a:solidFill>
                <a:srgbClr val="000000"/>
              </a:solidFill>
              <a:latin typeface="Arial"/>
              <a:ea typeface="Arial"/>
              <a:cs typeface="Arial"/>
              <a:sym typeface="Arial"/>
            </a:endParaRPr>
          </a:p>
        </p:txBody>
      </p:sp>
      <p:sp>
        <p:nvSpPr>
          <p:cNvPr id="129" name="Google Shape;129;p10"/>
          <p:cNvSpPr txBox="1"/>
          <p:nvPr/>
        </p:nvSpPr>
        <p:spPr>
          <a:xfrm>
            <a:off x="6858000" y="1729568"/>
            <a:ext cx="2163158"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Libraries of artifacts: </a:t>
            </a:r>
            <a:r>
              <a:rPr b="0" i="0" lang="en" sz="1100" u="none" cap="none" strike="noStrike">
                <a:solidFill>
                  <a:srgbClr val="000000"/>
                </a:solidFill>
                <a:latin typeface="Arial"/>
                <a:ea typeface="Arial"/>
                <a:cs typeface="Arial"/>
                <a:sym typeface="Arial"/>
              </a:rPr>
              <a:t>Realistic experiment environments and other artifacts, easy reuse </a:t>
            </a:r>
            <a:br>
              <a:rPr b="0" i="0" lang="en" sz="1100" u="none" cap="none" strike="noStrike">
                <a:solidFill>
                  <a:srgbClr val="000000"/>
                </a:solidFill>
                <a:latin typeface="Arial"/>
                <a:ea typeface="Arial"/>
                <a:cs typeface="Arial"/>
                <a:sym typeface="Arial"/>
              </a:rPr>
            </a:br>
            <a:r>
              <a:rPr b="0" i="0" lang="en" sz="1100" u="none" cap="none" strike="noStrike">
                <a:solidFill>
                  <a:srgbClr val="000000"/>
                </a:solidFill>
                <a:latin typeface="Arial"/>
                <a:ea typeface="Arial"/>
                <a:cs typeface="Arial"/>
                <a:sym typeface="Arial"/>
              </a:rPr>
              <a:t>on SPHERE </a:t>
            </a:r>
            <a:endParaRPr b="0" i="0" sz="1400" u="none" cap="none" strike="noStrike">
              <a:solidFill>
                <a:srgbClr val="000000"/>
              </a:solidFill>
              <a:latin typeface="Arial"/>
              <a:ea typeface="Arial"/>
              <a:cs typeface="Arial"/>
              <a:sym typeface="Arial"/>
            </a:endParaRPr>
          </a:p>
        </p:txBody>
      </p:sp>
      <p:sp>
        <p:nvSpPr>
          <p:cNvPr id="130" name="Google Shape;130;p10"/>
          <p:cNvSpPr txBox="1"/>
          <p:nvPr/>
        </p:nvSpPr>
        <p:spPr>
          <a:xfrm>
            <a:off x="0" y="4519900"/>
            <a:ext cx="2654560" cy="340117"/>
          </a:xfrm>
          <a:prstGeom prst="rect">
            <a:avLst/>
          </a:prstGeom>
          <a:noFill/>
          <a:ln>
            <a:noFill/>
          </a:ln>
        </p:spPr>
        <p:txBody>
          <a:bodyPr anchorCtr="0" anchor="t" bIns="91425" lIns="91425" spcFirstLastPara="1" rIns="91425" wrap="square" tIns="91425">
            <a:noAutofit/>
          </a:bodyPr>
          <a:lstStyle/>
          <a:p>
            <a:pPr indent="0" lvl="0" marL="114297" marR="0" rtl="0" algn="l">
              <a:lnSpc>
                <a:spcPct val="75000"/>
              </a:lnSpc>
              <a:spcBef>
                <a:spcPts val="400"/>
              </a:spcBef>
              <a:spcAft>
                <a:spcPts val="0"/>
              </a:spcAft>
              <a:buClr>
                <a:schemeClr val="dk2"/>
              </a:buClr>
              <a:buSzPts val="1260"/>
              <a:buFont typeface="Arial"/>
              <a:buNone/>
            </a:pPr>
            <a:r>
              <a:rPr b="0" i="0" lang="en" sz="1400" u="sng" cap="none" strike="noStrike">
                <a:solidFill>
                  <a:schemeClr val="dk1"/>
                </a:solidFill>
                <a:latin typeface="Arial"/>
                <a:ea typeface="Arial"/>
                <a:cs typeface="Arial"/>
                <a:sym typeface="Arial"/>
                <a:hlinkClick r:id="rId4">
                  <a:extLst>
                    <a:ext uri="{A12FA001-AC4F-418D-AE19-62706E023703}">
                      <ahyp:hlinkClr val="tx"/>
                    </a:ext>
                  </a:extLst>
                </a:hlinkClick>
              </a:rPr>
              <a:t>https://sphere-project.net/</a:t>
            </a:r>
            <a:r>
              <a:rPr b="0" i="0" lang="en" sz="1400" u="none" cap="none" strike="noStrike">
                <a:solidFill>
                  <a:schemeClr val="dk1"/>
                </a:solidFill>
                <a:latin typeface="Arial"/>
                <a:ea typeface="Arial"/>
                <a:cs typeface="Arial"/>
                <a:sym typeface="Arial"/>
              </a:rPr>
              <a:t>  </a:t>
            </a:r>
            <a:endParaRPr b="0" i="0" sz="1400" u="none" cap="none" strike="noStrike">
              <a:solidFill>
                <a:schemeClr val="dk2"/>
              </a:solidFill>
              <a:latin typeface="Arial"/>
              <a:ea typeface="Arial"/>
              <a:cs typeface="Arial"/>
              <a:sym typeface="Arial"/>
            </a:endParaRPr>
          </a:p>
          <a:p>
            <a:pPr indent="-228594" lvl="0" marL="457200" marR="0" rtl="0" algn="l">
              <a:lnSpc>
                <a:spcPct val="75000"/>
              </a:lnSpc>
              <a:spcBef>
                <a:spcPts val="400"/>
              </a:spcBef>
              <a:spcAft>
                <a:spcPts val="0"/>
              </a:spcAft>
              <a:buClr>
                <a:schemeClr val="dk2"/>
              </a:buClr>
              <a:buSzPts val="1260"/>
              <a:buFont typeface="Arial"/>
              <a:buNone/>
            </a:pPr>
            <a:r>
              <a:t/>
            </a:r>
            <a:endParaRPr b="0" i="0" sz="1400" u="none" cap="none" strike="noStrike">
              <a:solidFill>
                <a:schemeClr val="dk1"/>
              </a:solidFill>
              <a:latin typeface="Arial"/>
              <a:ea typeface="Arial"/>
              <a:cs typeface="Arial"/>
              <a:sym typeface="Arial"/>
            </a:endParaRPr>
          </a:p>
        </p:txBody>
      </p:sp>
      <p:pic>
        <p:nvPicPr>
          <p:cNvPr descr="A picture containing text&#10;&#10;Description automatically generated" id="131" name="Google Shape;131;p10"/>
          <p:cNvPicPr preferRelativeResize="0"/>
          <p:nvPr/>
        </p:nvPicPr>
        <p:blipFill rotWithShape="1">
          <a:blip r:embed="rId5">
            <a:alphaModFix/>
          </a:blip>
          <a:srcRect b="0" l="0" r="0" t="0"/>
          <a:stretch/>
        </p:blipFill>
        <p:spPr>
          <a:xfrm>
            <a:off x="8233851" y="4075250"/>
            <a:ext cx="817124" cy="285993"/>
          </a:xfrm>
          <a:prstGeom prst="rect">
            <a:avLst/>
          </a:prstGeom>
          <a:noFill/>
          <a:ln>
            <a:noFill/>
          </a:ln>
        </p:spPr>
      </p:pic>
      <p:pic>
        <p:nvPicPr>
          <p:cNvPr descr="A red and black logo&#10;&#10;Description automatically generated" id="132" name="Google Shape;132;p10"/>
          <p:cNvPicPr preferRelativeResize="0"/>
          <p:nvPr/>
        </p:nvPicPr>
        <p:blipFill rotWithShape="1">
          <a:blip r:embed="rId6">
            <a:alphaModFix/>
          </a:blip>
          <a:srcRect b="0" l="0" r="0" t="0"/>
          <a:stretch/>
        </p:blipFill>
        <p:spPr>
          <a:xfrm>
            <a:off x="8233851" y="4391611"/>
            <a:ext cx="800100" cy="2963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title"/>
          </p:nvPr>
        </p:nvSpPr>
        <p:spPr>
          <a:xfrm>
            <a:off x="311700" y="230950"/>
            <a:ext cx="8520600" cy="786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39285"/>
              <a:buFont typeface="Arial"/>
              <a:buNone/>
            </a:pPr>
            <a:r>
              <a:rPr lang="en"/>
              <a:t>PIVOT: Catalyzing the Community Around </a:t>
            </a:r>
            <a:br>
              <a:rPr lang="en"/>
            </a:br>
            <a:r>
              <a:rPr lang="en"/>
              <a:t>Collection and Sharing of Automotive Research Datasets</a:t>
            </a:r>
            <a:endParaRPr/>
          </a:p>
        </p:txBody>
      </p:sp>
      <p:sp>
        <p:nvSpPr>
          <p:cNvPr id="138" name="Google Shape;13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39" name="Google Shape;139;p11"/>
          <p:cNvSpPr txBox="1"/>
          <p:nvPr/>
        </p:nvSpPr>
        <p:spPr>
          <a:xfrm>
            <a:off x="232188" y="1099909"/>
            <a:ext cx="8754370" cy="52319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2060"/>
                </a:solidFill>
                <a:latin typeface="Arial"/>
                <a:ea typeface="Arial"/>
                <a:cs typeface="Arial"/>
                <a:sym typeface="Arial"/>
              </a:rPr>
              <a:t>GOAL: Develop a communit platform to catalyze the production and consumption of automotive and heavy-duty datasets and tools to support research in vehicle system cybersecurity, intelligent transportation, smart &amp; connected communities</a:t>
            </a:r>
            <a:endParaRPr b="0" i="0" sz="1100" u="none" cap="none" strike="noStrike">
              <a:solidFill>
                <a:srgbClr val="000000"/>
              </a:solidFill>
              <a:latin typeface="Arial"/>
              <a:ea typeface="Arial"/>
              <a:cs typeface="Arial"/>
              <a:sym typeface="Arial"/>
            </a:endParaRPr>
          </a:p>
        </p:txBody>
      </p:sp>
      <p:pic>
        <p:nvPicPr>
          <p:cNvPr id="140" name="Google Shape;140;p11"/>
          <p:cNvPicPr preferRelativeResize="0"/>
          <p:nvPr/>
        </p:nvPicPr>
        <p:blipFill rotWithShape="1">
          <a:blip r:embed="rId3">
            <a:alphaModFix/>
          </a:blip>
          <a:srcRect b="0" l="0" r="0" t="0"/>
          <a:stretch/>
        </p:blipFill>
        <p:spPr>
          <a:xfrm>
            <a:off x="3132683" y="1739464"/>
            <a:ext cx="3673758" cy="2776162"/>
          </a:xfrm>
          <a:prstGeom prst="rect">
            <a:avLst/>
          </a:prstGeom>
          <a:noFill/>
          <a:ln>
            <a:noFill/>
          </a:ln>
        </p:spPr>
      </p:pic>
      <p:sp>
        <p:nvSpPr>
          <p:cNvPr id="141" name="Google Shape;141;p11"/>
          <p:cNvSpPr txBox="1"/>
          <p:nvPr/>
        </p:nvSpPr>
        <p:spPr>
          <a:xfrm>
            <a:off x="6758471" y="1699825"/>
            <a:ext cx="2352121" cy="1477586"/>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rgbClr val="000000"/>
              </a:buClr>
              <a:buSzPts val="1800"/>
              <a:buFont typeface="Arial"/>
              <a:buNone/>
            </a:pPr>
            <a:r>
              <a:rPr b="1" i="0" lang="en" sz="900" u="none" cap="none" strike="noStrike">
                <a:solidFill>
                  <a:schemeClr val="dk1"/>
                </a:solidFill>
                <a:latin typeface="Arial"/>
                <a:ea typeface="Arial"/>
                <a:cs typeface="Arial"/>
                <a:sym typeface="Arial"/>
              </a:rPr>
              <a:t>Example Datasets</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ORNL ROAD dataset</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Korea University HCRL Datasets</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Bosch SynCAN (for CANet)</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CSU Heavy Truck Datasets</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Geotab telematics data and </a:t>
            </a:r>
            <a:br>
              <a:rPr b="0" i="0" lang="en" sz="900" u="none" cap="none" strike="noStrike">
                <a:solidFill>
                  <a:schemeClr val="dk1"/>
                </a:solidFill>
                <a:latin typeface="Arial"/>
                <a:ea typeface="Arial"/>
                <a:cs typeface="Arial"/>
                <a:sym typeface="Arial"/>
              </a:rPr>
            </a:br>
            <a:r>
              <a:rPr b="0" i="0" lang="en" sz="900" u="none" cap="none" strike="noStrike">
                <a:solidFill>
                  <a:schemeClr val="dk1"/>
                </a:solidFill>
                <a:latin typeface="Arial"/>
                <a:ea typeface="Arial"/>
                <a:cs typeface="Arial"/>
                <a:sym typeface="Arial"/>
              </a:rPr>
              <a:t>Altitude analytics platform</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US DOT Public Data Portal</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SmartColumbus Datasets</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Wyoming DOT CV Pilot</a:t>
            </a:r>
            <a:endParaRPr b="0" i="0" sz="1400" u="none" cap="none" strike="noStrike">
              <a:solidFill>
                <a:srgbClr val="000000"/>
              </a:solidFill>
              <a:latin typeface="Arial"/>
              <a:ea typeface="Arial"/>
              <a:cs typeface="Arial"/>
              <a:sym typeface="Arial"/>
            </a:endParaRPr>
          </a:p>
        </p:txBody>
      </p:sp>
      <p:sp>
        <p:nvSpPr>
          <p:cNvPr id="142" name="Google Shape;142;p11"/>
          <p:cNvSpPr txBox="1"/>
          <p:nvPr/>
        </p:nvSpPr>
        <p:spPr>
          <a:xfrm>
            <a:off x="6758472" y="3167356"/>
            <a:ext cx="2347354" cy="14511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rgbClr val="000000"/>
              </a:buClr>
              <a:buSzPts val="1800"/>
              <a:buFont typeface="Arial"/>
              <a:buNone/>
            </a:pPr>
            <a:r>
              <a:rPr b="1" i="0" lang="en" sz="900" u="none" cap="none" strike="noStrike">
                <a:solidFill>
                  <a:schemeClr val="dk1"/>
                </a:solidFill>
                <a:latin typeface="Arial"/>
                <a:ea typeface="Arial"/>
                <a:cs typeface="Arial"/>
                <a:sym typeface="Arial"/>
              </a:rPr>
              <a:t>Potential Applications</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Cybersecurity and safety</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Vehicle performance and maintenance</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Transportation and fleet management</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Smart cities and communities</a:t>
            </a:r>
            <a:endParaRPr b="0" i="0" sz="1400" u="none" cap="none" strike="noStrike">
              <a:solidFill>
                <a:srgbClr val="000000"/>
              </a:solidFill>
              <a:latin typeface="Arial"/>
              <a:ea typeface="Arial"/>
              <a:cs typeface="Arial"/>
              <a:sym typeface="Arial"/>
            </a:endParaRPr>
          </a:p>
          <a:p>
            <a:pPr indent="-292093" lvl="0" marL="457189" marR="0" rtl="0" algn="l">
              <a:lnSpc>
                <a:spcPct val="95000"/>
              </a:lnSpc>
              <a:spcBef>
                <a:spcPts val="0"/>
              </a:spcBef>
              <a:spcAft>
                <a:spcPts val="0"/>
              </a:spcAft>
              <a:buClr>
                <a:schemeClr val="dk1"/>
              </a:buClr>
              <a:buSzPts val="1000"/>
              <a:buFont typeface="Arial"/>
              <a:buChar char="●"/>
            </a:pPr>
            <a:r>
              <a:rPr b="0" i="0" lang="en" sz="900" u="none" cap="none" strike="noStrike">
                <a:solidFill>
                  <a:schemeClr val="dk1"/>
                </a:solidFill>
                <a:latin typeface="Arial"/>
                <a:ea typeface="Arial"/>
                <a:cs typeface="Arial"/>
                <a:sym typeface="Arial"/>
              </a:rPr>
              <a:t>NSF research programs</a:t>
            </a:r>
            <a:endParaRPr b="0" i="0" sz="1400" u="none" cap="none" strike="noStrike">
              <a:solidFill>
                <a:srgbClr val="000000"/>
              </a:solidFill>
              <a:latin typeface="Arial"/>
              <a:ea typeface="Arial"/>
              <a:cs typeface="Arial"/>
              <a:sym typeface="Arial"/>
            </a:endParaRPr>
          </a:p>
        </p:txBody>
      </p:sp>
      <p:sp>
        <p:nvSpPr>
          <p:cNvPr id="143" name="Google Shape;143;p11"/>
          <p:cNvSpPr txBox="1"/>
          <p:nvPr/>
        </p:nvSpPr>
        <p:spPr>
          <a:xfrm>
            <a:off x="232188" y="1639955"/>
            <a:ext cx="3027488" cy="3152469"/>
          </a:xfrm>
          <a:prstGeom prst="rect">
            <a:avLst/>
          </a:prstGeom>
          <a:noFill/>
          <a:ln>
            <a:noFill/>
          </a:ln>
        </p:spPr>
        <p:txBody>
          <a:bodyPr anchorCtr="0" anchor="t" bIns="91425" lIns="91425" spcFirstLastPara="1" rIns="91425" wrap="square" tIns="91425">
            <a:noAutofit/>
          </a:bodyPr>
          <a:lstStyle/>
          <a:p>
            <a:pPr indent="0" lvl="0" marL="9525" marR="0" rtl="0" algn="l">
              <a:lnSpc>
                <a:spcPct val="90000"/>
              </a:lnSpc>
              <a:spcBef>
                <a:spcPts val="600"/>
              </a:spcBef>
              <a:spcAft>
                <a:spcPts val="0"/>
              </a:spcAft>
              <a:buClr>
                <a:schemeClr val="dk1"/>
              </a:buClr>
              <a:buSzPts val="1470"/>
              <a:buFont typeface="Arial"/>
              <a:buNone/>
            </a:pPr>
            <a:r>
              <a:rPr b="1" i="0" lang="en" sz="1200" u="none" cap="none" strike="noStrike">
                <a:solidFill>
                  <a:srgbClr val="002060"/>
                </a:solidFill>
                <a:latin typeface="Arial"/>
                <a:ea typeface="Arial"/>
                <a:cs typeface="Arial"/>
                <a:sym typeface="Arial"/>
              </a:rPr>
              <a:t>FIVE PILLARS</a:t>
            </a:r>
            <a:endParaRPr b="0" i="0" sz="1400" u="none" cap="none" strike="noStrike">
              <a:solidFill>
                <a:srgbClr val="000000"/>
              </a:solidFill>
              <a:latin typeface="Arial"/>
              <a:ea typeface="Arial"/>
              <a:cs typeface="Arial"/>
              <a:sym typeface="Arial"/>
            </a:endParaRPr>
          </a:p>
          <a:p>
            <a:pPr indent="0" lvl="0" marL="126997" marR="0" rtl="0" algn="l">
              <a:lnSpc>
                <a:spcPct val="90000"/>
              </a:lnSpc>
              <a:spcBef>
                <a:spcPts val="600"/>
              </a:spcBef>
              <a:spcAft>
                <a:spcPts val="0"/>
              </a:spcAft>
              <a:buClr>
                <a:schemeClr val="dk1"/>
              </a:buClr>
              <a:buSzPts val="1470"/>
              <a:buFont typeface="Arial"/>
              <a:buNone/>
            </a:pPr>
            <a:r>
              <a:rPr b="1" i="0" lang="en" sz="1200" u="none" cap="none" strike="noStrike">
                <a:solidFill>
                  <a:srgbClr val="002060"/>
                </a:solidFill>
                <a:latin typeface="Arial"/>
                <a:ea typeface="Arial"/>
                <a:cs typeface="Arial"/>
                <a:sym typeface="Arial"/>
              </a:rPr>
              <a:t>Platform</a:t>
            </a:r>
            <a:r>
              <a:rPr b="0" i="0" lang="en" sz="1200" u="none" cap="none" strike="noStrike">
                <a:solidFill>
                  <a:schemeClr val="dk1"/>
                </a:solidFill>
                <a:latin typeface="Arial"/>
                <a:ea typeface="Arial"/>
                <a:cs typeface="Arial"/>
                <a:sym typeface="Arial"/>
              </a:rPr>
              <a:t>: Robust and reliable hardware and software upon which the system runs</a:t>
            </a:r>
            <a:endParaRPr b="0" i="0" sz="1200" u="none" cap="none" strike="noStrike">
              <a:solidFill>
                <a:schemeClr val="dk1"/>
              </a:solidFill>
              <a:latin typeface="Arial"/>
              <a:ea typeface="Arial"/>
              <a:cs typeface="Arial"/>
              <a:sym typeface="Arial"/>
            </a:endParaRPr>
          </a:p>
          <a:p>
            <a:pPr indent="0" lvl="0" marL="126997" marR="0" rtl="0" algn="l">
              <a:lnSpc>
                <a:spcPct val="90000"/>
              </a:lnSpc>
              <a:spcBef>
                <a:spcPts val="600"/>
              </a:spcBef>
              <a:spcAft>
                <a:spcPts val="0"/>
              </a:spcAft>
              <a:buClr>
                <a:schemeClr val="dk1"/>
              </a:buClr>
              <a:buSzPts val="1470"/>
              <a:buFont typeface="Arial"/>
              <a:buNone/>
            </a:pPr>
            <a:r>
              <a:rPr b="1" i="0" lang="en" sz="1200" u="none" cap="none" strike="noStrike">
                <a:solidFill>
                  <a:srgbClr val="002060"/>
                </a:solidFill>
                <a:latin typeface="Arial"/>
                <a:ea typeface="Arial"/>
                <a:cs typeface="Arial"/>
                <a:sym typeface="Arial"/>
              </a:rPr>
              <a:t>Data</a:t>
            </a:r>
            <a:r>
              <a:rPr b="0" i="0" lang="en" sz="1200" u="none" cap="none" strike="noStrike">
                <a:solidFill>
                  <a:schemeClr val="dk1"/>
                </a:solidFill>
                <a:latin typeface="Arial"/>
                <a:ea typeface="Arial"/>
                <a:cs typeface="Arial"/>
                <a:sym typeface="Arial"/>
              </a:rPr>
              <a:t>: Curation and sharing of data and contextual information</a:t>
            </a:r>
            <a:endParaRPr b="0" i="0" sz="1200" u="none" cap="none" strike="noStrike">
              <a:solidFill>
                <a:schemeClr val="dk1"/>
              </a:solidFill>
              <a:latin typeface="Arial"/>
              <a:ea typeface="Arial"/>
              <a:cs typeface="Arial"/>
              <a:sym typeface="Arial"/>
            </a:endParaRPr>
          </a:p>
          <a:p>
            <a:pPr indent="0" lvl="0" marL="126997" marR="0" rtl="0" algn="l">
              <a:lnSpc>
                <a:spcPct val="90000"/>
              </a:lnSpc>
              <a:spcBef>
                <a:spcPts val="600"/>
              </a:spcBef>
              <a:spcAft>
                <a:spcPts val="0"/>
              </a:spcAft>
              <a:buClr>
                <a:schemeClr val="dk1"/>
              </a:buClr>
              <a:buSzPts val="1470"/>
              <a:buFont typeface="Arial"/>
              <a:buNone/>
            </a:pPr>
            <a:r>
              <a:rPr b="1" i="0" lang="en" sz="1200" u="none" cap="none" strike="noStrike">
                <a:solidFill>
                  <a:srgbClr val="002060"/>
                </a:solidFill>
                <a:latin typeface="Arial"/>
                <a:ea typeface="Arial"/>
                <a:cs typeface="Arial"/>
                <a:sym typeface="Arial"/>
              </a:rPr>
              <a:t>Tools</a:t>
            </a:r>
            <a:r>
              <a:rPr b="0" i="0" lang="en" sz="1200" u="none" cap="none" strike="noStrike">
                <a:solidFill>
                  <a:schemeClr val="dk1"/>
                </a:solidFill>
                <a:latin typeface="Arial"/>
                <a:ea typeface="Arial"/>
                <a:cs typeface="Arial"/>
                <a:sym typeface="Arial"/>
              </a:rPr>
              <a:t>: Common software-based tools to collect, transform, combine, filter, and visualize the data </a:t>
            </a:r>
            <a:endParaRPr b="0" i="0" sz="1200" u="none" cap="none" strike="noStrike">
              <a:solidFill>
                <a:schemeClr val="dk1"/>
              </a:solidFill>
              <a:latin typeface="Arial"/>
              <a:ea typeface="Arial"/>
              <a:cs typeface="Arial"/>
              <a:sym typeface="Arial"/>
            </a:endParaRPr>
          </a:p>
          <a:p>
            <a:pPr indent="0" lvl="0" marL="126997" marR="0" rtl="0" algn="l">
              <a:lnSpc>
                <a:spcPct val="90000"/>
              </a:lnSpc>
              <a:spcBef>
                <a:spcPts val="600"/>
              </a:spcBef>
              <a:spcAft>
                <a:spcPts val="0"/>
              </a:spcAft>
              <a:buClr>
                <a:schemeClr val="dk1"/>
              </a:buClr>
              <a:buSzPts val="1470"/>
              <a:buFont typeface="Arial"/>
              <a:buNone/>
            </a:pPr>
            <a:r>
              <a:rPr b="1" i="0" lang="en" sz="1200" u="none" cap="none" strike="noStrike">
                <a:solidFill>
                  <a:srgbClr val="002060"/>
                </a:solidFill>
                <a:latin typeface="Arial"/>
                <a:ea typeface="Arial"/>
                <a:cs typeface="Arial"/>
                <a:sym typeface="Arial"/>
              </a:rPr>
              <a:t>Services</a:t>
            </a:r>
            <a:r>
              <a:rPr b="0" i="0" lang="en" sz="1200" u="none" cap="none" strike="noStrike">
                <a:solidFill>
                  <a:schemeClr val="dk1"/>
                </a:solidFill>
                <a:latin typeface="Arial"/>
                <a:ea typeface="Arial"/>
                <a:cs typeface="Arial"/>
                <a:sym typeface="Arial"/>
              </a:rPr>
              <a:t>: Researcher centric services for sharing, securing, and evaluating datasets – plus privacy services</a:t>
            </a:r>
            <a:endParaRPr b="0" i="0" sz="1200" u="none" cap="none" strike="noStrike">
              <a:solidFill>
                <a:schemeClr val="dk1"/>
              </a:solidFill>
              <a:latin typeface="Arial"/>
              <a:ea typeface="Arial"/>
              <a:cs typeface="Arial"/>
              <a:sym typeface="Arial"/>
            </a:endParaRPr>
          </a:p>
          <a:p>
            <a:pPr indent="0" lvl="0" marL="126997" marR="0" rtl="0" algn="l">
              <a:lnSpc>
                <a:spcPct val="90000"/>
              </a:lnSpc>
              <a:spcBef>
                <a:spcPts val="600"/>
              </a:spcBef>
              <a:spcAft>
                <a:spcPts val="1000"/>
              </a:spcAft>
              <a:buClr>
                <a:schemeClr val="dk1"/>
              </a:buClr>
              <a:buSzPts val="1470"/>
              <a:buFont typeface="Arial"/>
              <a:buNone/>
            </a:pPr>
            <a:r>
              <a:rPr b="1" i="0" lang="en" sz="1200" u="none" cap="none" strike="noStrike">
                <a:solidFill>
                  <a:srgbClr val="002060"/>
                </a:solidFill>
                <a:latin typeface="Arial"/>
                <a:ea typeface="Arial"/>
                <a:cs typeface="Arial"/>
                <a:sym typeface="Arial"/>
              </a:rPr>
              <a:t>Community</a:t>
            </a:r>
            <a:r>
              <a:rPr b="0" i="0" lang="en" sz="1200" u="none" cap="none" strike="noStrike">
                <a:solidFill>
                  <a:schemeClr val="dk1"/>
                </a:solidFill>
                <a:latin typeface="Arial"/>
                <a:ea typeface="Arial"/>
                <a:cs typeface="Arial"/>
                <a:sym typeface="Arial"/>
              </a:rPr>
              <a:t>: Outreach and engagement to improve the data utility using design feedback mechanisms</a:t>
            </a:r>
            <a:endParaRPr b="0" i="0" sz="1200" u="none" cap="none" strike="noStrike">
              <a:solidFill>
                <a:schemeClr val="dk1"/>
              </a:solidFill>
              <a:latin typeface="Arial"/>
              <a:ea typeface="Arial"/>
              <a:cs typeface="Arial"/>
              <a:sym typeface="Arial"/>
            </a:endParaRPr>
          </a:p>
        </p:txBody>
      </p:sp>
      <p:sp>
        <p:nvSpPr>
          <p:cNvPr id="144" name="Google Shape;144;p11"/>
          <p:cNvSpPr txBox="1"/>
          <p:nvPr>
            <p:ph idx="1" type="body"/>
          </p:nvPr>
        </p:nvSpPr>
        <p:spPr>
          <a:xfrm>
            <a:off x="85238" y="4695704"/>
            <a:ext cx="2528755" cy="340117"/>
          </a:xfrm>
          <a:prstGeom prst="rect">
            <a:avLst/>
          </a:prstGeom>
          <a:noFill/>
          <a:ln>
            <a:noFill/>
          </a:ln>
        </p:spPr>
        <p:txBody>
          <a:bodyPr anchorCtr="0" anchor="t" bIns="91425" lIns="91425" spcFirstLastPara="1" rIns="91425" wrap="square" tIns="91425">
            <a:noAutofit/>
          </a:bodyPr>
          <a:lstStyle/>
          <a:p>
            <a:pPr indent="0" lvl="0" marL="114297" rtl="0" algn="l">
              <a:lnSpc>
                <a:spcPct val="75000"/>
              </a:lnSpc>
              <a:spcBef>
                <a:spcPts val="400"/>
              </a:spcBef>
              <a:spcAft>
                <a:spcPts val="0"/>
              </a:spcAft>
              <a:buSzPts val="1260"/>
              <a:buNone/>
            </a:pPr>
            <a:r>
              <a:rPr lang="en" sz="1400" u="sng">
                <a:solidFill>
                  <a:schemeClr val="dk1"/>
                </a:solidFill>
                <a:hlinkClick r:id="rId4">
                  <a:extLst>
                    <a:ext uri="{A12FA001-AC4F-418D-AE19-62706E023703}">
                      <ahyp:hlinkClr val="tx"/>
                    </a:ext>
                  </a:extLst>
                </a:hlinkClick>
              </a:rPr>
              <a:t>https://www.pivot-auto.org/</a:t>
            </a:r>
            <a:endParaRPr sz="1400">
              <a:solidFill>
                <a:schemeClr val="dk1"/>
              </a:solidFill>
            </a:endParaRPr>
          </a:p>
        </p:txBody>
      </p:sp>
      <p:pic>
        <p:nvPicPr>
          <p:cNvPr id="145" name="Google Shape;145;p11"/>
          <p:cNvPicPr preferRelativeResize="0"/>
          <p:nvPr/>
        </p:nvPicPr>
        <p:blipFill rotWithShape="1">
          <a:blip r:embed="rId5">
            <a:alphaModFix/>
          </a:blip>
          <a:srcRect b="0" l="0" r="0" t="0"/>
          <a:stretch/>
        </p:blipFill>
        <p:spPr>
          <a:xfrm>
            <a:off x="3101007" y="4556558"/>
            <a:ext cx="1088098" cy="393853"/>
          </a:xfrm>
          <a:prstGeom prst="rect">
            <a:avLst/>
          </a:prstGeom>
          <a:noFill/>
          <a:ln>
            <a:noFill/>
          </a:ln>
        </p:spPr>
      </p:pic>
      <p:pic>
        <p:nvPicPr>
          <p:cNvPr id="146" name="Google Shape;146;p11"/>
          <p:cNvPicPr preferRelativeResize="0"/>
          <p:nvPr/>
        </p:nvPicPr>
        <p:blipFill rotWithShape="1">
          <a:blip r:embed="rId6">
            <a:alphaModFix/>
          </a:blip>
          <a:srcRect b="30340" l="0" r="0" t="33450"/>
          <a:stretch/>
        </p:blipFill>
        <p:spPr>
          <a:xfrm>
            <a:off x="7441606" y="4627399"/>
            <a:ext cx="1046564" cy="252171"/>
          </a:xfrm>
          <a:prstGeom prst="rect">
            <a:avLst/>
          </a:prstGeom>
          <a:noFill/>
          <a:ln>
            <a:noFill/>
          </a:ln>
        </p:spPr>
      </p:pic>
      <p:pic>
        <p:nvPicPr>
          <p:cNvPr id="147" name="Google Shape;147;p11"/>
          <p:cNvPicPr preferRelativeResize="0"/>
          <p:nvPr/>
        </p:nvPicPr>
        <p:blipFill rotWithShape="1">
          <a:blip r:embed="rId7">
            <a:alphaModFix/>
          </a:blip>
          <a:srcRect b="30250" l="12017" r="13564" t="30672"/>
          <a:stretch/>
        </p:blipFill>
        <p:spPr>
          <a:xfrm>
            <a:off x="4271741" y="4607968"/>
            <a:ext cx="1585163" cy="291033"/>
          </a:xfrm>
          <a:prstGeom prst="rect">
            <a:avLst/>
          </a:prstGeom>
          <a:noFill/>
          <a:ln>
            <a:noFill/>
          </a:ln>
        </p:spPr>
      </p:pic>
      <p:sp>
        <p:nvSpPr>
          <p:cNvPr id="148" name="Google Shape;148;p11"/>
          <p:cNvSpPr txBox="1"/>
          <p:nvPr/>
        </p:nvSpPr>
        <p:spPr>
          <a:xfrm>
            <a:off x="7066249" y="4538056"/>
            <a:ext cx="259160"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Arial"/>
                <a:ea typeface="Arial"/>
                <a:cs typeface="Arial"/>
                <a:sym typeface="Arial"/>
              </a:rPr>
              <a:t>+</a:t>
            </a:r>
            <a:endParaRPr b="0" i="0" sz="1050" u="none" cap="none" strike="noStrike">
              <a:solidFill>
                <a:srgbClr val="000000"/>
              </a:solidFill>
              <a:latin typeface="Arial"/>
              <a:ea typeface="Arial"/>
              <a:cs typeface="Arial"/>
              <a:sym typeface="Arial"/>
            </a:endParaRPr>
          </a:p>
        </p:txBody>
      </p:sp>
      <p:pic>
        <p:nvPicPr>
          <p:cNvPr descr="A picture containing text&#10;&#10;Description automatically generated" id="149" name="Google Shape;149;p11"/>
          <p:cNvPicPr preferRelativeResize="0"/>
          <p:nvPr/>
        </p:nvPicPr>
        <p:blipFill rotWithShape="1">
          <a:blip r:embed="rId8">
            <a:alphaModFix/>
          </a:blip>
          <a:srcRect b="0" l="0" r="0" t="0"/>
          <a:stretch/>
        </p:blipFill>
        <p:spPr>
          <a:xfrm>
            <a:off x="5884325" y="4543278"/>
            <a:ext cx="1201178" cy="4204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2"/>
          <p:cNvSpPr txBox="1"/>
          <p:nvPr/>
        </p:nvSpPr>
        <p:spPr>
          <a:xfrm>
            <a:off x="6169068" y="3979267"/>
            <a:ext cx="2424698"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Provider workflow</a:t>
            </a:r>
            <a:endParaRPr b="0" i="0" sz="1400" u="none" cap="none" strike="noStrike">
              <a:solidFill>
                <a:srgbClr val="000000"/>
              </a:solidFill>
              <a:latin typeface="Arial"/>
              <a:ea typeface="Arial"/>
              <a:cs typeface="Arial"/>
              <a:sym typeface="Arial"/>
            </a:endParaRPr>
          </a:p>
        </p:txBody>
      </p:sp>
      <p:sp>
        <p:nvSpPr>
          <p:cNvPr id="155" name="Google Shape;155;p12"/>
          <p:cNvSpPr txBox="1"/>
          <p:nvPr>
            <p:ph type="title"/>
          </p:nvPr>
        </p:nvSpPr>
        <p:spPr>
          <a:xfrm>
            <a:off x="311700" y="230950"/>
            <a:ext cx="8520600" cy="786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39285"/>
              <a:buFont typeface="Arial"/>
              <a:buNone/>
            </a:pPr>
            <a:r>
              <a:rPr lang="en"/>
              <a:t>CLASSNET: Community Labeling and Sharing of Security and Networking Test datasets</a:t>
            </a:r>
            <a:endParaRPr/>
          </a:p>
        </p:txBody>
      </p:sp>
      <p:sp>
        <p:nvSpPr>
          <p:cNvPr id="156" name="Google Shape;15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57" name="Google Shape;157;p12"/>
          <p:cNvSpPr txBox="1"/>
          <p:nvPr/>
        </p:nvSpPr>
        <p:spPr>
          <a:xfrm>
            <a:off x="232188" y="1099909"/>
            <a:ext cx="7399001" cy="353913"/>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2060"/>
                </a:solidFill>
                <a:latin typeface="Arial"/>
                <a:ea typeface="Arial"/>
                <a:cs typeface="Arial"/>
                <a:sym typeface="Arial"/>
              </a:rPr>
              <a:t>GOAL: Provide new labeled datasets to enable new network security research and support machine learning</a:t>
            </a:r>
            <a:endParaRPr b="0" i="0" sz="1400" u="none" cap="none" strike="noStrike">
              <a:solidFill>
                <a:srgbClr val="000000"/>
              </a:solidFill>
              <a:latin typeface="Arial"/>
              <a:ea typeface="Arial"/>
              <a:cs typeface="Arial"/>
              <a:sym typeface="Arial"/>
            </a:endParaRPr>
          </a:p>
        </p:txBody>
      </p:sp>
      <p:sp>
        <p:nvSpPr>
          <p:cNvPr id="158" name="Google Shape;158;p12"/>
          <p:cNvSpPr txBox="1"/>
          <p:nvPr/>
        </p:nvSpPr>
        <p:spPr>
          <a:xfrm>
            <a:off x="212309" y="4663217"/>
            <a:ext cx="249113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0000"/>
                </a:solidFill>
                <a:latin typeface="Arial"/>
                <a:ea typeface="Arial"/>
                <a:cs typeface="Arial"/>
                <a:sym typeface="Arial"/>
                <a:hlinkClick r:id="rId3">
                  <a:extLst>
                    <a:ext uri="{A12FA001-AC4F-418D-AE19-62706E023703}">
                      <ahyp:hlinkClr val="tx"/>
                    </a:ext>
                  </a:extLst>
                </a:hlinkClick>
              </a:rPr>
              <a:t>https://ant.isi.edu/classnet/</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59" name="Google Shape;159;p12"/>
          <p:cNvPicPr preferRelativeResize="0"/>
          <p:nvPr/>
        </p:nvPicPr>
        <p:blipFill rotWithShape="1">
          <a:blip r:embed="rId4">
            <a:alphaModFix/>
          </a:blip>
          <a:srcRect b="33988" l="10312" r="20470" t="17602"/>
          <a:stretch/>
        </p:blipFill>
        <p:spPr>
          <a:xfrm>
            <a:off x="5995339" y="4741870"/>
            <a:ext cx="842767" cy="270070"/>
          </a:xfrm>
          <a:prstGeom prst="rect">
            <a:avLst/>
          </a:prstGeom>
          <a:noFill/>
          <a:ln>
            <a:noFill/>
          </a:ln>
        </p:spPr>
      </p:pic>
      <p:pic>
        <p:nvPicPr>
          <p:cNvPr descr="ant_logo_light_text_468px.png" id="160" name="Google Shape;160;p12"/>
          <p:cNvPicPr preferRelativeResize="0"/>
          <p:nvPr/>
        </p:nvPicPr>
        <p:blipFill rotWithShape="1">
          <a:blip r:embed="rId5">
            <a:alphaModFix/>
          </a:blip>
          <a:srcRect b="0" l="0" r="0" t="0"/>
          <a:stretch/>
        </p:blipFill>
        <p:spPr>
          <a:xfrm>
            <a:off x="7401888" y="4731880"/>
            <a:ext cx="229301" cy="267383"/>
          </a:xfrm>
          <a:prstGeom prst="rect">
            <a:avLst/>
          </a:prstGeom>
          <a:noFill/>
          <a:ln>
            <a:noFill/>
          </a:ln>
        </p:spPr>
      </p:pic>
      <p:pic>
        <p:nvPicPr>
          <p:cNvPr descr="Merit – Connecting Organizations, Building Communities" id="161" name="Google Shape;161;p12"/>
          <p:cNvPicPr preferRelativeResize="0"/>
          <p:nvPr/>
        </p:nvPicPr>
        <p:blipFill rotWithShape="1">
          <a:blip r:embed="rId6">
            <a:alphaModFix/>
          </a:blip>
          <a:srcRect b="0" l="0" r="0" t="0"/>
          <a:stretch/>
        </p:blipFill>
        <p:spPr>
          <a:xfrm>
            <a:off x="7738274" y="4741870"/>
            <a:ext cx="612642" cy="270070"/>
          </a:xfrm>
          <a:prstGeom prst="rect">
            <a:avLst/>
          </a:prstGeom>
          <a:noFill/>
          <a:ln>
            <a:noFill/>
          </a:ln>
        </p:spPr>
      </p:pic>
      <p:pic>
        <p:nvPicPr>
          <p:cNvPr id="162" name="Google Shape;162;p12"/>
          <p:cNvPicPr preferRelativeResize="0"/>
          <p:nvPr/>
        </p:nvPicPr>
        <p:blipFill rotWithShape="1">
          <a:blip r:embed="rId7">
            <a:alphaModFix/>
          </a:blip>
          <a:srcRect b="0" l="0" r="0" t="0"/>
          <a:stretch/>
        </p:blipFill>
        <p:spPr>
          <a:xfrm>
            <a:off x="6927363" y="4741870"/>
            <a:ext cx="539421" cy="270070"/>
          </a:xfrm>
          <a:prstGeom prst="rect">
            <a:avLst/>
          </a:prstGeom>
          <a:noFill/>
          <a:ln>
            <a:noFill/>
          </a:ln>
        </p:spPr>
      </p:pic>
      <p:sp>
        <p:nvSpPr>
          <p:cNvPr id="163" name="Google Shape;163;p12"/>
          <p:cNvSpPr txBox="1"/>
          <p:nvPr/>
        </p:nvSpPr>
        <p:spPr>
          <a:xfrm>
            <a:off x="311700" y="1508178"/>
            <a:ext cx="2663234" cy="3093154"/>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2060"/>
                </a:solidFill>
                <a:latin typeface="Arial"/>
                <a:ea typeface="Arial"/>
                <a:cs typeface="Arial"/>
                <a:sym typeface="Arial"/>
              </a:rPr>
              <a:t>Dataset portal: </a:t>
            </a:r>
            <a:r>
              <a:rPr b="0" i="0" lang="en" sz="1200" u="none" cap="none" strike="noStrike">
                <a:solidFill>
                  <a:srgbClr val="000000"/>
                </a:solidFill>
                <a:latin typeface="Arial"/>
                <a:ea typeface="Arial"/>
                <a:cs typeface="Arial"/>
                <a:sym typeface="Arial"/>
              </a:rPr>
              <a:t>New dataset portal </a:t>
            </a:r>
            <a:r>
              <a:rPr b="0" i="0" lang="en" sz="1200" u="sng" cap="none" strike="noStrike">
                <a:solidFill>
                  <a:srgbClr val="000000"/>
                </a:solidFill>
                <a:latin typeface="Arial"/>
                <a:ea typeface="Arial"/>
                <a:cs typeface="Arial"/>
                <a:sym typeface="Arial"/>
                <a:hlinkClick r:id="rId8">
                  <a:extLst>
                    <a:ext uri="{A12FA001-AC4F-418D-AE19-62706E023703}">
                      <ahyp:hlinkClr val="tx"/>
                    </a:ext>
                  </a:extLst>
                </a:hlinkClick>
              </a:rPr>
              <a:t>https://comunda.isi.edu</a:t>
            </a:r>
            <a:r>
              <a:rPr b="0" i="0" lang="en" sz="1200" u="none" cap="none" strike="noStrike">
                <a:solidFill>
                  <a:srgbClr val="000000"/>
                </a:solidFill>
                <a:latin typeface="Arial"/>
                <a:ea typeface="Arial"/>
                <a:cs typeface="Arial"/>
                <a:sym typeface="Arial"/>
              </a:rPr>
              <a:t> to help researchers find data providers and datasets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1200"/>
              <a:buFont typeface="Arial"/>
              <a:buNone/>
            </a:pPr>
            <a:r>
              <a:rPr b="1" i="0" lang="en" sz="1200" u="none" cap="none" strike="noStrike">
                <a:solidFill>
                  <a:srgbClr val="002060"/>
                </a:solidFill>
                <a:latin typeface="Arial"/>
                <a:ea typeface="Arial"/>
                <a:cs typeface="Arial"/>
                <a:sym typeface="Arial"/>
              </a:rPr>
              <a:t>Diverse labels: </a:t>
            </a:r>
            <a:r>
              <a:rPr b="0" i="0" lang="en" sz="1200" u="none" cap="none" strike="noStrike">
                <a:solidFill>
                  <a:srgbClr val="000000"/>
                </a:solidFill>
                <a:latin typeface="Arial"/>
                <a:ea typeface="Arial"/>
                <a:cs typeface="Arial"/>
                <a:sym typeface="Arial"/>
              </a:rPr>
              <a:t>Labels for datasets provided by multiple researchers, allowing comparing interpretations</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1200"/>
              <a:buFont typeface="Arial"/>
              <a:buNone/>
            </a:pPr>
            <a:r>
              <a:rPr b="1" i="0" lang="en" sz="1200" u="none" cap="none" strike="noStrike">
                <a:solidFill>
                  <a:srgbClr val="002060"/>
                </a:solidFill>
                <a:latin typeface="Arial"/>
                <a:ea typeface="Arial"/>
                <a:cs typeface="Arial"/>
                <a:sym typeface="Arial"/>
              </a:rPr>
              <a:t>Diverse pathways to dataset: </a:t>
            </a:r>
            <a:r>
              <a:rPr b="0" i="0" lang="en" sz="1200" u="none" cap="none" strike="noStrike">
                <a:solidFill>
                  <a:srgbClr val="000000"/>
                </a:solidFill>
                <a:latin typeface="Arial"/>
                <a:ea typeface="Arial"/>
                <a:cs typeface="Arial"/>
                <a:sym typeface="Arial"/>
              </a:rPr>
              <a:t>Multiple access paths to data: download, cloud, remote access, code-to-data</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1200"/>
              <a:buFont typeface="Arial"/>
              <a:buNone/>
            </a:pPr>
            <a:r>
              <a:rPr b="1" i="0" lang="en" sz="1200" u="none" cap="none" strike="noStrike">
                <a:solidFill>
                  <a:srgbClr val="002060"/>
                </a:solidFill>
                <a:latin typeface="Arial"/>
                <a:ea typeface="Arial"/>
                <a:cs typeface="Arial"/>
                <a:sym typeface="Arial"/>
              </a:rPr>
              <a:t>Continuous and curated datasets: </a:t>
            </a:r>
            <a:r>
              <a:rPr b="0" i="0" lang="en" sz="1200" u="none" cap="none" strike="noStrike">
                <a:solidFill>
                  <a:srgbClr val="000000"/>
                </a:solidFill>
                <a:latin typeface="Arial"/>
                <a:ea typeface="Arial"/>
                <a:cs typeface="Arial"/>
                <a:sym typeface="Arial"/>
              </a:rPr>
              <a:t>Plus, your contributions. Want data? Have data to share? See </a:t>
            </a:r>
            <a:r>
              <a:rPr b="0" i="0" lang="en" sz="1200" u="sng" cap="none" strike="noStrike">
                <a:solidFill>
                  <a:srgbClr val="000000"/>
                </a:solidFill>
                <a:latin typeface="Arial"/>
                <a:ea typeface="Arial"/>
                <a:cs typeface="Arial"/>
                <a:sym typeface="Arial"/>
                <a:hlinkClick r:id="rId9">
                  <a:extLst>
                    <a:ext uri="{A12FA001-AC4F-418D-AE19-62706E023703}">
                      <ahyp:hlinkClr val="tx"/>
                    </a:ext>
                  </a:extLst>
                </a:hlinkClick>
              </a:rPr>
              <a:t>https://comunda.isi.edu</a:t>
            </a:r>
            <a:r>
              <a:rPr b="0" i="0" lang="en" sz="1200" u="none" cap="none" strike="noStrike">
                <a:solidFill>
                  <a:srgbClr val="000000"/>
                </a:solidFill>
                <a:latin typeface="Arial"/>
                <a:ea typeface="Arial"/>
                <a:cs typeface="Arial"/>
                <a:sym typeface="Arial"/>
              </a:rPr>
              <a:t> or talk to us!</a:t>
            </a:r>
            <a:endParaRPr b="0" i="0" sz="1400" u="none" cap="none" strike="noStrike">
              <a:solidFill>
                <a:srgbClr val="000000"/>
              </a:solidFill>
              <a:latin typeface="Arial"/>
              <a:ea typeface="Arial"/>
              <a:cs typeface="Arial"/>
              <a:sym typeface="Arial"/>
            </a:endParaRPr>
          </a:p>
        </p:txBody>
      </p:sp>
      <p:pic>
        <p:nvPicPr>
          <p:cNvPr id="164" name="Google Shape;164;p12"/>
          <p:cNvPicPr preferRelativeResize="0"/>
          <p:nvPr/>
        </p:nvPicPr>
        <p:blipFill rotWithShape="1">
          <a:blip r:embed="rId10">
            <a:alphaModFix/>
          </a:blip>
          <a:srcRect b="0" l="0" r="0" t="0"/>
          <a:stretch/>
        </p:blipFill>
        <p:spPr>
          <a:xfrm>
            <a:off x="3246424" y="1545194"/>
            <a:ext cx="3367555" cy="2407755"/>
          </a:xfrm>
          <a:prstGeom prst="rect">
            <a:avLst/>
          </a:prstGeom>
          <a:noFill/>
          <a:ln>
            <a:noFill/>
          </a:ln>
        </p:spPr>
      </p:pic>
      <p:pic>
        <p:nvPicPr>
          <p:cNvPr descr="A diagram of a flowchart  Description automatically generated" id="165" name="Google Shape;165;p12"/>
          <p:cNvPicPr preferRelativeResize="0"/>
          <p:nvPr/>
        </p:nvPicPr>
        <p:blipFill rotWithShape="1">
          <a:blip r:embed="rId11">
            <a:alphaModFix/>
          </a:blip>
          <a:srcRect b="0" l="0" r="0" t="0"/>
          <a:stretch/>
        </p:blipFill>
        <p:spPr>
          <a:xfrm>
            <a:off x="3246424" y="4254311"/>
            <a:ext cx="2520261" cy="573236"/>
          </a:xfrm>
          <a:prstGeom prst="rect">
            <a:avLst/>
          </a:prstGeom>
          <a:noFill/>
          <a:ln>
            <a:noFill/>
          </a:ln>
        </p:spPr>
      </p:pic>
      <p:pic>
        <p:nvPicPr>
          <p:cNvPr descr="A blue rectangle with black text  Description automatically generated" id="166" name="Google Shape;166;p12"/>
          <p:cNvPicPr preferRelativeResize="0"/>
          <p:nvPr/>
        </p:nvPicPr>
        <p:blipFill rotWithShape="1">
          <a:blip r:embed="rId12">
            <a:alphaModFix/>
          </a:blip>
          <a:srcRect b="0" l="0" r="0" t="0"/>
          <a:stretch/>
        </p:blipFill>
        <p:spPr>
          <a:xfrm>
            <a:off x="6169068" y="4211506"/>
            <a:ext cx="2205228" cy="350654"/>
          </a:xfrm>
          <a:prstGeom prst="rect">
            <a:avLst/>
          </a:prstGeom>
          <a:noFill/>
          <a:ln>
            <a:noFill/>
          </a:ln>
        </p:spPr>
      </p:pic>
      <p:sp>
        <p:nvSpPr>
          <p:cNvPr id="167" name="Google Shape;167;p12"/>
          <p:cNvSpPr txBox="1"/>
          <p:nvPr/>
        </p:nvSpPr>
        <p:spPr>
          <a:xfrm>
            <a:off x="3246424" y="3979267"/>
            <a:ext cx="24158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Researcher workflow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982cb9805e_1_103"/>
          <p:cNvSpPr txBox="1"/>
          <p:nvPr>
            <p:ph type="title"/>
          </p:nvPr>
        </p:nvSpPr>
        <p:spPr>
          <a:xfrm>
            <a:off x="311700" y="230950"/>
            <a:ext cx="8520600" cy="7869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chemeClr val="dk1"/>
              </a:buClr>
              <a:buSzPts val="1100"/>
              <a:buFont typeface="Arial"/>
              <a:buNone/>
            </a:pPr>
            <a:r>
              <a:rPr lang="en"/>
              <a:t>Many others presented </a:t>
            </a:r>
            <a:r>
              <a:rPr lang="en"/>
              <a:t>during</a:t>
            </a:r>
            <a:r>
              <a:rPr lang="en"/>
              <a:t> this PI meeting</a:t>
            </a:r>
            <a:endParaRPr/>
          </a:p>
        </p:txBody>
      </p:sp>
      <p:sp>
        <p:nvSpPr>
          <p:cNvPr id="173" name="Google Shape;173;g2982cb9805e_1_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74" name="Google Shape;174;g2982cb9805e_1_103"/>
          <p:cNvSpPr txBox="1"/>
          <p:nvPr/>
        </p:nvSpPr>
        <p:spPr>
          <a:xfrm>
            <a:off x="311700" y="1508175"/>
            <a:ext cx="7632600" cy="6771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00000"/>
              </a:lnSpc>
              <a:spcBef>
                <a:spcPts val="600"/>
              </a:spcBef>
              <a:spcAft>
                <a:spcPts val="0"/>
              </a:spcAft>
              <a:buClr>
                <a:srgbClr val="000000"/>
              </a:buClr>
              <a:buSzPts val="2000"/>
              <a:buFont typeface="Arial"/>
              <a:buChar char="●"/>
            </a:pPr>
            <a:r>
              <a:rPr lang="en" sz="1800">
                <a:solidFill>
                  <a:srgbClr val="002060"/>
                </a:solidFill>
              </a:rPr>
              <a:t>Highlight presentations</a:t>
            </a:r>
            <a:endParaRPr sz="1800">
              <a:solidFill>
                <a:srgbClr val="002060"/>
              </a:solidFill>
            </a:endParaRPr>
          </a:p>
          <a:p>
            <a:pPr indent="-342900" lvl="0" marL="457200" marR="0" rtl="0" algn="l">
              <a:lnSpc>
                <a:spcPct val="100000"/>
              </a:lnSpc>
              <a:spcBef>
                <a:spcPts val="0"/>
              </a:spcBef>
              <a:spcAft>
                <a:spcPts val="0"/>
              </a:spcAft>
              <a:buClr>
                <a:srgbClr val="002060"/>
              </a:buClr>
              <a:buSzPts val="1800"/>
              <a:buChar char="●"/>
            </a:pPr>
            <a:r>
              <a:rPr lang="en" sz="1800">
                <a:solidFill>
                  <a:srgbClr val="002060"/>
                </a:solidFill>
              </a:rPr>
              <a:t>Posters</a:t>
            </a:r>
            <a:endParaRPr sz="180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
              <a:t>DISCUSSION </a:t>
            </a:r>
            <a:endParaRPr/>
          </a:p>
        </p:txBody>
      </p:sp>
      <p:sp>
        <p:nvSpPr>
          <p:cNvPr id="180" name="Google Shape;18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Discussion Questions</a:t>
            </a:r>
            <a:endParaRPr/>
          </a:p>
        </p:txBody>
      </p:sp>
      <p:sp>
        <p:nvSpPr>
          <p:cNvPr id="186" name="Google Shape;186;p14"/>
          <p:cNvSpPr txBox="1"/>
          <p:nvPr>
            <p:ph idx="1" type="body"/>
          </p:nvPr>
        </p:nvSpPr>
        <p:spPr>
          <a:xfrm>
            <a:off x="311700" y="1152475"/>
            <a:ext cx="8520600" cy="3618308"/>
          </a:xfrm>
          <a:prstGeom prst="rect">
            <a:avLst/>
          </a:prstGeom>
          <a:noFill/>
          <a:ln>
            <a:noFill/>
          </a:ln>
        </p:spPr>
        <p:txBody>
          <a:bodyPr anchorCtr="0" anchor="t" bIns="91425" lIns="91425" spcFirstLastPara="1" rIns="91425" wrap="square" tIns="91425">
            <a:normAutofit/>
          </a:bodyPr>
          <a:lstStyle/>
          <a:p>
            <a:pPr indent="-352167" lvl="0" marL="457200" rtl="0" algn="l">
              <a:lnSpc>
                <a:spcPct val="115000"/>
              </a:lnSpc>
              <a:spcBef>
                <a:spcPts val="300"/>
              </a:spcBef>
              <a:spcAft>
                <a:spcPts val="0"/>
              </a:spcAft>
              <a:buClr>
                <a:schemeClr val="dk1"/>
              </a:buClr>
              <a:buSzPts val="1946"/>
              <a:buAutoNum type="arabicPeriod"/>
            </a:pPr>
            <a:r>
              <a:rPr lang="en">
                <a:solidFill>
                  <a:schemeClr val="dk1"/>
                </a:solidFill>
              </a:rPr>
              <a:t>What are important challenges? </a:t>
            </a:r>
            <a:endParaRPr>
              <a:solidFill>
                <a:schemeClr val="dk1"/>
              </a:solidFill>
            </a:endParaRPr>
          </a:p>
          <a:p>
            <a:pPr indent="0" lvl="0" marL="457200" rtl="0" algn="l">
              <a:lnSpc>
                <a:spcPct val="115000"/>
              </a:lnSpc>
              <a:spcBef>
                <a:spcPts val="300"/>
              </a:spcBef>
              <a:spcAft>
                <a:spcPts val="0"/>
              </a:spcAft>
              <a:buNone/>
            </a:pPr>
            <a:r>
              <a:t/>
            </a:r>
            <a:endParaRPr>
              <a:solidFill>
                <a:schemeClr val="dk1"/>
              </a:solidFill>
            </a:endParaRPr>
          </a:p>
          <a:p>
            <a:pPr indent="-352167" lvl="0" marL="457200" rtl="0" algn="l">
              <a:lnSpc>
                <a:spcPct val="115000"/>
              </a:lnSpc>
              <a:spcBef>
                <a:spcPts val="300"/>
              </a:spcBef>
              <a:spcAft>
                <a:spcPts val="0"/>
              </a:spcAft>
              <a:buClr>
                <a:schemeClr val="dk1"/>
              </a:buClr>
              <a:buSzPts val="1946"/>
              <a:buAutoNum type="arabicPeriod"/>
            </a:pPr>
            <a:r>
              <a:rPr lang="en">
                <a:solidFill>
                  <a:schemeClr val="dk1"/>
                </a:solidFill>
              </a:rPr>
              <a:t>Are there promising directions to addressing them?</a:t>
            </a:r>
            <a:r>
              <a:rPr lang="en">
                <a:solidFill>
                  <a:schemeClr val="dk1"/>
                </a:solidFill>
              </a:rPr>
              <a:t>  </a:t>
            </a:r>
            <a:endParaRPr>
              <a:solidFill>
                <a:schemeClr val="dk1"/>
              </a:solidFill>
            </a:endParaRPr>
          </a:p>
          <a:p>
            <a:pPr indent="0" lvl="0" marL="0" rtl="0" algn="l">
              <a:lnSpc>
                <a:spcPct val="115000"/>
              </a:lnSpc>
              <a:spcBef>
                <a:spcPts val="300"/>
              </a:spcBef>
              <a:spcAft>
                <a:spcPts val="0"/>
              </a:spcAft>
              <a:buNone/>
            </a:pPr>
            <a:r>
              <a:t/>
            </a:r>
            <a:endParaRPr>
              <a:solidFill>
                <a:schemeClr val="dk1"/>
              </a:solidFill>
            </a:endParaRPr>
          </a:p>
        </p:txBody>
      </p:sp>
      <p:sp>
        <p:nvSpPr>
          <p:cNvPr id="187" name="Google Shape;18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Clr>
                <a:schemeClr val="dk1"/>
              </a:buClr>
              <a:buSzPct val="38076"/>
              <a:buFont typeface="Arial"/>
              <a:buNone/>
            </a:pPr>
            <a:r>
              <a:rPr lang="en" sz="2888"/>
              <a:t>General theme: snapshots of environments are necessary for reproducibility and replicability</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193" name="Google Shape;193;p15"/>
          <p:cNvSpPr txBox="1"/>
          <p:nvPr>
            <p:ph idx="1" type="body"/>
          </p:nvPr>
        </p:nvSpPr>
        <p:spPr>
          <a:xfrm>
            <a:off x="311700" y="1502875"/>
            <a:ext cx="8520600" cy="31422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Arial"/>
              <a:buChar char="•"/>
            </a:pPr>
            <a:r>
              <a:rPr lang="en">
                <a:solidFill>
                  <a:schemeClr val="dk1"/>
                </a:solidFill>
              </a:rPr>
              <a:t>Includes datasets and software mentioned above</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But also many other factors that can impact a research experiment</a:t>
            </a:r>
            <a:endParaRPr>
              <a:solidFill>
                <a:schemeClr val="dk1"/>
              </a:solidFill>
            </a:endParaRPr>
          </a:p>
        </p:txBody>
      </p:sp>
      <p:sp>
        <p:nvSpPr>
          <p:cNvPr id="194" name="Google Shape;19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982cb9805e_1_9"/>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Challenge: Uncertainty about how long artifacts for reproducibility should (or could) be functional</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00" name="Google Shape;200;g2982cb9805e_1_9"/>
          <p:cNvSpPr txBox="1"/>
          <p:nvPr>
            <p:ph idx="1" type="body"/>
          </p:nvPr>
        </p:nvSpPr>
        <p:spPr>
          <a:xfrm>
            <a:off x="311700" y="1502875"/>
            <a:ext cx="8520600" cy="3142200"/>
          </a:xfrm>
          <a:prstGeom prst="rect">
            <a:avLst/>
          </a:prstGeom>
          <a:noFill/>
          <a:ln>
            <a:noFill/>
          </a:ln>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lang="en">
                <a:solidFill>
                  <a:schemeClr val="dk1"/>
                </a:solidFill>
              </a:rPr>
              <a:t>Capturing versions, environments, etc. is necessary for reproducible artifacts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How long should researchers ensure those artifacts are reusable?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2 years? 3 years? 5 years? Likely depends on the project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Reproducibility facilitated by creating a snapshot of full environment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Should something that aims to support reproducibility have a longer lifetime?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HPC machines change every few years making some computational reproducibility not really possible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Testbeds can hold onto machines for “past the time they’re interesting” so that they can enable reproducibility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Old media types like tapes still have the hardware hanging around</a:t>
            </a:r>
            <a:endParaRPr>
              <a:solidFill>
                <a:schemeClr val="dk1"/>
              </a:solidFill>
            </a:endParaRPr>
          </a:p>
        </p:txBody>
      </p:sp>
      <p:sp>
        <p:nvSpPr>
          <p:cNvPr id="201" name="Google Shape;201;g2982cb9805e_1_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982cb9805e_1_17"/>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Challenge: Reproducibility differs project to project/field to field and we need standards</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07" name="Google Shape;207;g2982cb9805e_1_17"/>
          <p:cNvSpPr txBox="1"/>
          <p:nvPr>
            <p:ph idx="1" type="body"/>
          </p:nvPr>
        </p:nvSpPr>
        <p:spPr>
          <a:xfrm>
            <a:off x="311700" y="1502875"/>
            <a:ext cx="8520600" cy="3402300"/>
          </a:xfrm>
          <a:prstGeom prst="rect">
            <a:avLst/>
          </a:prstGeom>
          <a:noFill/>
          <a:ln>
            <a:noFill/>
          </a:ln>
        </p:spPr>
        <p:txBody>
          <a:bodyPr anchorCtr="0" anchor="t" bIns="91425" lIns="91425" spcFirstLastPara="1" rIns="91425" wrap="square" tIns="91425">
            <a:normAutofit lnSpcReduction="20000"/>
          </a:bodyPr>
          <a:lstStyle/>
          <a:p>
            <a:pPr indent="-342900" lvl="0" marL="457200" rtl="0" algn="l">
              <a:spcBef>
                <a:spcPts val="0"/>
              </a:spcBef>
              <a:spcAft>
                <a:spcPts val="0"/>
              </a:spcAft>
              <a:buClr>
                <a:srgbClr val="3F3F3F"/>
              </a:buClr>
              <a:buSzPts val="1800"/>
              <a:buChar char="•"/>
            </a:pPr>
            <a:r>
              <a:rPr lang="en">
                <a:solidFill>
                  <a:srgbClr val="3F3F3F"/>
                </a:solidFill>
              </a:rPr>
              <a:t>Simulations may </a:t>
            </a:r>
            <a:r>
              <a:rPr lang="en">
                <a:solidFill>
                  <a:srgbClr val="3F3F3F"/>
                </a:solidFill>
              </a:rPr>
              <a:t>operate</a:t>
            </a:r>
            <a:r>
              <a:rPr lang="en">
                <a:solidFill>
                  <a:srgbClr val="3F3F3F"/>
                </a:solidFill>
              </a:rPr>
              <a:t> differently on different architectures, so capturing data about the experiment is important</a:t>
            </a:r>
            <a:endParaRPr>
              <a:solidFill>
                <a:srgbClr val="3F3F3F"/>
              </a:solidFill>
            </a:endParaRPr>
          </a:p>
          <a:p>
            <a:pPr indent="-342900" lvl="0" marL="457200" rtl="0" algn="l">
              <a:spcBef>
                <a:spcPts val="0"/>
              </a:spcBef>
              <a:spcAft>
                <a:spcPts val="0"/>
              </a:spcAft>
              <a:buClr>
                <a:srgbClr val="3F3F3F"/>
              </a:buClr>
              <a:buSzPts val="1800"/>
              <a:buChar char="•"/>
            </a:pPr>
            <a:r>
              <a:rPr lang="en">
                <a:solidFill>
                  <a:srgbClr val="3F3F3F"/>
                </a:solidFill>
              </a:rPr>
              <a:t>There may be  limited control over environments</a:t>
            </a:r>
            <a:endParaRPr>
              <a:solidFill>
                <a:srgbClr val="3F3F3F"/>
              </a:solidFill>
            </a:endParaRPr>
          </a:p>
          <a:p>
            <a:pPr indent="-317500" lvl="1" marL="914400" rtl="0" algn="l">
              <a:spcBef>
                <a:spcPts val="0"/>
              </a:spcBef>
              <a:spcAft>
                <a:spcPts val="0"/>
              </a:spcAft>
              <a:buClr>
                <a:srgbClr val="3F3F3F"/>
              </a:buClr>
              <a:buSzPts val="1400"/>
              <a:buChar char="○"/>
            </a:pPr>
            <a:r>
              <a:rPr lang="en">
                <a:solidFill>
                  <a:srgbClr val="3F3F3F"/>
                </a:solidFill>
              </a:rPr>
              <a:t>e</a:t>
            </a:r>
            <a:r>
              <a:rPr lang="en">
                <a:solidFill>
                  <a:srgbClr val="3F3F3F"/>
                </a:solidFill>
              </a:rPr>
              <a:t>.g. RF interference, dependencies</a:t>
            </a:r>
            <a:endParaRPr>
              <a:solidFill>
                <a:srgbClr val="3F3F3F"/>
              </a:solidFill>
            </a:endParaRPr>
          </a:p>
          <a:p>
            <a:pPr indent="-342900" lvl="0" marL="457200" rtl="0" algn="l">
              <a:spcBef>
                <a:spcPts val="0"/>
              </a:spcBef>
              <a:spcAft>
                <a:spcPts val="0"/>
              </a:spcAft>
              <a:buClr>
                <a:srgbClr val="3F3F3F"/>
              </a:buClr>
              <a:buSzPts val="1800"/>
              <a:buChar char="•"/>
            </a:pPr>
            <a:r>
              <a:rPr lang="en">
                <a:solidFill>
                  <a:srgbClr val="3F3F3F"/>
                </a:solidFill>
              </a:rPr>
              <a:t>Non-determinism in experiments is a challenge</a:t>
            </a:r>
            <a:endParaRPr>
              <a:solidFill>
                <a:srgbClr val="3F3F3F"/>
              </a:solidFill>
            </a:endParaRPr>
          </a:p>
          <a:p>
            <a:pPr indent="-317500" lvl="1" marL="914400" rtl="0" algn="l">
              <a:spcBef>
                <a:spcPts val="0"/>
              </a:spcBef>
              <a:spcAft>
                <a:spcPts val="0"/>
              </a:spcAft>
              <a:buClr>
                <a:srgbClr val="3F3F3F"/>
              </a:buClr>
              <a:buSzPts val="1400"/>
              <a:buChar char="○"/>
            </a:pPr>
            <a:r>
              <a:rPr lang="en">
                <a:solidFill>
                  <a:srgbClr val="3F3F3F"/>
                </a:solidFill>
              </a:rPr>
              <a:t>e.g. randomness, human subjects</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Providers </a:t>
            </a:r>
            <a:r>
              <a:rPr lang="en">
                <a:solidFill>
                  <a:srgbClr val="3F3F3F"/>
                </a:solidFill>
              </a:rPr>
              <a:t>should</a:t>
            </a:r>
            <a:r>
              <a:rPr lang="en">
                <a:solidFill>
                  <a:srgbClr val="3F3F3F"/>
                </a:solidFill>
              </a:rPr>
              <a:t> communicate </a:t>
            </a:r>
            <a:r>
              <a:rPr lang="en">
                <a:solidFill>
                  <a:srgbClr val="3F3F3F"/>
                </a:solidFill>
              </a:rPr>
              <a:t>expectations</a:t>
            </a:r>
            <a:r>
              <a:rPr lang="en">
                <a:solidFill>
                  <a:srgbClr val="3F3F3F"/>
                </a:solidFill>
              </a:rPr>
              <a:t> re: the three R’s to users</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Some work (e.g. exploratory work) is novel and innovative enough that we don’t need to worry about reproducibility, right now</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Different research areas (e.g. recommender systems) have different standards for what is good/bad replicability (some have no standards)</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How do medical fields and physicists define reproducibility?</a:t>
            </a:r>
            <a:endParaRPr>
              <a:solidFill>
                <a:srgbClr val="3F3F3F"/>
              </a:solidFill>
            </a:endParaRPr>
          </a:p>
        </p:txBody>
      </p:sp>
      <p:sp>
        <p:nvSpPr>
          <p:cNvPr id="208" name="Google Shape;208;g2982cb9805e_1_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982cb9805e_1_23"/>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Challenge: Getting the environment to run an experiment and getting all details is almost always impossible</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14" name="Google Shape;214;g2982cb9805e_1_23"/>
          <p:cNvSpPr txBox="1"/>
          <p:nvPr>
            <p:ph idx="1" type="body"/>
          </p:nvPr>
        </p:nvSpPr>
        <p:spPr>
          <a:xfrm>
            <a:off x="311700" y="1502875"/>
            <a:ext cx="8520600" cy="3142200"/>
          </a:xfrm>
          <a:prstGeom prst="rect">
            <a:avLst/>
          </a:prstGeom>
          <a:noFill/>
          <a:ln>
            <a:noFill/>
          </a:ln>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lang="en">
                <a:solidFill>
                  <a:schemeClr val="dk1"/>
                </a:solidFill>
              </a:rPr>
              <a:t>Have to capture hardware and environmental information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Papers don’t have enough information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Getting others’ software can be difficult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Even if you have it, you might not be able to run it for various reasons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E.g., lacking skill/domain expertise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Architectures are changing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Make it easy for others to reproduce or replicate your environment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Capture/snapshot the experiment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Want elements of experiments to be included in a manifest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Maybe these issues mean you </a:t>
            </a:r>
            <a:r>
              <a:rPr lang="en">
                <a:solidFill>
                  <a:schemeClr val="dk1"/>
                </a:solidFill>
              </a:rPr>
              <a:t>replicate</a:t>
            </a:r>
            <a:r>
              <a:rPr lang="en">
                <a:solidFill>
                  <a:schemeClr val="dk1"/>
                </a:solidFill>
              </a:rPr>
              <a:t> rather than reproduce</a:t>
            </a:r>
            <a:endParaRPr>
              <a:solidFill>
                <a:schemeClr val="dk1"/>
              </a:solidFill>
            </a:endParaRPr>
          </a:p>
        </p:txBody>
      </p:sp>
      <p:sp>
        <p:nvSpPr>
          <p:cNvPr id="215" name="Google Shape;215;g2982cb9805e_1_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Session Description</a:t>
            </a:r>
            <a:endParaRPr/>
          </a:p>
        </p:txBody>
      </p:sp>
      <p:sp>
        <p:nvSpPr>
          <p:cNvPr id="61" name="Google Shape;61;p2"/>
          <p:cNvSpPr txBox="1"/>
          <p:nvPr>
            <p:ph idx="1" type="body"/>
          </p:nvPr>
        </p:nvSpPr>
        <p:spPr>
          <a:xfrm>
            <a:off x="311700" y="1152474"/>
            <a:ext cx="8520600" cy="36282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7"/>
              <a:buNone/>
            </a:pPr>
            <a:r>
              <a:rPr lang="en"/>
              <a:t>The R&amp;D community needs to share research artifacts, including datasets, code, experimental methodologies, etc., in a way that lowers barriers to sharing and reuse. Various platforms, including NSF-funded community infrastructure such as SEARCCH, PIVOT, and CLASSNET, are working to help researchers share artifacts they produce and find artifacts produced by other researchers. </a:t>
            </a:r>
            <a:r>
              <a:rPr b="1" lang="en"/>
              <a:t>How can NSF-funded community infrastructure further advance the goals of reproducibility and replicability?</a:t>
            </a:r>
            <a:endParaRPr b="1"/>
          </a:p>
          <a:p>
            <a:pPr indent="0" lvl="0" marL="0" rtl="0" algn="l">
              <a:lnSpc>
                <a:spcPct val="115000"/>
              </a:lnSpc>
              <a:spcBef>
                <a:spcPts val="0"/>
              </a:spcBef>
              <a:spcAft>
                <a:spcPts val="0"/>
              </a:spcAft>
              <a:buSzPct val="108107"/>
              <a:buNone/>
            </a:pPr>
            <a:r>
              <a:t/>
            </a:r>
            <a:endParaRPr/>
          </a:p>
          <a:p>
            <a:pPr indent="0" lvl="0" marL="0" rtl="0" algn="l">
              <a:lnSpc>
                <a:spcPct val="115000"/>
              </a:lnSpc>
              <a:spcBef>
                <a:spcPts val="0"/>
              </a:spcBef>
              <a:spcAft>
                <a:spcPts val="0"/>
              </a:spcAft>
              <a:buSzPct val="108107"/>
              <a:buNone/>
            </a:pPr>
            <a:r>
              <a:rPr lang="en"/>
              <a:t>This breakout session will explore the </a:t>
            </a:r>
            <a:r>
              <a:rPr b="1" lang="en"/>
              <a:t>issues and challenges</a:t>
            </a:r>
            <a:r>
              <a:rPr lang="en"/>
              <a:t> researchers face in capturing, packaging, sharing, finding, and reusing research artifacts. The session will discuss current initiatives, infrastructure, and incentives for sharing and reusing artifacts. </a:t>
            </a:r>
            <a:r>
              <a:rPr lang="en"/>
              <a:t>It will further explore and identify other </a:t>
            </a:r>
            <a:r>
              <a:rPr b="1" lang="en"/>
              <a:t>potential solutions and opportunities</a:t>
            </a:r>
            <a:r>
              <a:rPr lang="en"/>
              <a:t> to increase and improve the sharing of experimentation artifacts as a solid practice in the research community.</a:t>
            </a:r>
            <a:endParaRPr/>
          </a:p>
          <a:p>
            <a:pPr indent="0" lvl="0" marL="0" rtl="0" algn="l">
              <a:lnSpc>
                <a:spcPct val="115000"/>
              </a:lnSpc>
              <a:spcBef>
                <a:spcPts val="0"/>
              </a:spcBef>
              <a:spcAft>
                <a:spcPts val="1200"/>
              </a:spcAft>
              <a:buSzPct val="108107"/>
              <a:buNone/>
            </a:pPr>
            <a:r>
              <a:t/>
            </a:r>
            <a:endParaRPr/>
          </a:p>
        </p:txBody>
      </p:sp>
      <p:sp>
        <p:nvSpPr>
          <p:cNvPr id="62" name="Google Shape;6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982cb9805e_1_29"/>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Opportunity: Changing our publishing model to better support reproducibility (1 of 2)</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21" name="Google Shape;221;g2982cb9805e_1_29"/>
          <p:cNvSpPr txBox="1"/>
          <p:nvPr>
            <p:ph idx="1" type="body"/>
          </p:nvPr>
        </p:nvSpPr>
        <p:spPr>
          <a:xfrm>
            <a:off x="311700" y="1382325"/>
            <a:ext cx="8520600" cy="3616500"/>
          </a:xfrm>
          <a:prstGeom prst="rect">
            <a:avLst/>
          </a:prstGeom>
          <a:noFill/>
          <a:ln>
            <a:noFill/>
          </a:ln>
        </p:spPr>
        <p:txBody>
          <a:bodyPr anchorCtr="0" anchor="t" bIns="91425" lIns="91425" spcFirstLastPara="1" rIns="91425" wrap="square" tIns="91425">
            <a:normAutofit fontScale="92500" lnSpcReduction="10000"/>
          </a:bodyPr>
          <a:lstStyle/>
          <a:p>
            <a:pPr indent="-310832" lvl="0" marL="457200" rtl="0" algn="l">
              <a:spcBef>
                <a:spcPts val="0"/>
              </a:spcBef>
              <a:spcAft>
                <a:spcPts val="0"/>
              </a:spcAft>
              <a:buClr>
                <a:schemeClr val="dk1"/>
              </a:buClr>
              <a:buSzPct val="77777"/>
              <a:buChar char="•"/>
            </a:pPr>
            <a:r>
              <a:rPr lang="en">
                <a:solidFill>
                  <a:schemeClr val="dk1"/>
                </a:solidFill>
              </a:rPr>
              <a:t>Change probably won’t come unless top publication venues prioritize reproducibility</a:t>
            </a:r>
            <a:endParaRPr>
              <a:solidFill>
                <a:schemeClr val="dk1"/>
              </a:solidFill>
            </a:endParaRPr>
          </a:p>
          <a:p>
            <a:pPr indent="-310832" lvl="0" marL="457200" rtl="0" algn="l">
              <a:spcBef>
                <a:spcPts val="0"/>
              </a:spcBef>
              <a:spcAft>
                <a:spcPts val="0"/>
              </a:spcAft>
              <a:buClr>
                <a:schemeClr val="dk1"/>
              </a:buClr>
              <a:buSzPct val="77777"/>
              <a:buChar char="•"/>
            </a:pPr>
            <a:r>
              <a:rPr lang="en">
                <a:solidFill>
                  <a:schemeClr val="dk1"/>
                </a:solidFill>
              </a:rPr>
              <a:t>Could do prereg as a publishing model (but it’s not super popular)</a:t>
            </a:r>
            <a:endParaRPr>
              <a:solidFill>
                <a:schemeClr val="dk1"/>
              </a:solidFill>
            </a:endParaRPr>
          </a:p>
          <a:p>
            <a:pPr indent="-310832" lvl="0" marL="457200" rtl="0" algn="l">
              <a:spcBef>
                <a:spcPts val="0"/>
              </a:spcBef>
              <a:spcAft>
                <a:spcPts val="0"/>
              </a:spcAft>
              <a:buClr>
                <a:schemeClr val="dk1"/>
              </a:buClr>
              <a:buSzPct val="77777"/>
              <a:buChar char="•"/>
            </a:pPr>
            <a:r>
              <a:rPr lang="en">
                <a:solidFill>
                  <a:schemeClr val="dk1"/>
                </a:solidFill>
              </a:rPr>
              <a:t>Embrace “Open Science” principles</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Full transparency from the start</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Allows others to review</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Keep you honest</a:t>
            </a:r>
            <a:endParaRPr>
              <a:solidFill>
                <a:schemeClr val="dk1"/>
              </a:solidFill>
            </a:endParaRPr>
          </a:p>
          <a:p>
            <a:pPr indent="-310832" lvl="0" marL="457200" rtl="0" algn="l">
              <a:spcBef>
                <a:spcPts val="0"/>
              </a:spcBef>
              <a:spcAft>
                <a:spcPts val="0"/>
              </a:spcAft>
              <a:buClr>
                <a:schemeClr val="dk1"/>
              </a:buClr>
              <a:buSzPct val="77777"/>
              <a:buChar char="•"/>
            </a:pPr>
            <a:r>
              <a:rPr lang="en">
                <a:solidFill>
                  <a:schemeClr val="dk1"/>
                </a:solidFill>
              </a:rPr>
              <a:t>Center for Open Science (COS) (Fitz Elliott was in the room)</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Registered reports - peer review before results are known</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Open data, open sharing, open materials</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Guarantees for uninteresting results (as long as pre-register) (NOTE: LASER Workshop)</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Work with journals and conferences to push these ideas forward</a:t>
            </a:r>
            <a:endParaRPr>
              <a:solidFill>
                <a:schemeClr val="dk1"/>
              </a:solidFill>
            </a:endParaRPr>
          </a:p>
          <a:p>
            <a:pPr indent="-310832" lvl="0" marL="457200" rtl="0" algn="l">
              <a:spcBef>
                <a:spcPts val="0"/>
              </a:spcBef>
              <a:spcAft>
                <a:spcPts val="0"/>
              </a:spcAft>
              <a:buClr>
                <a:schemeClr val="dk1"/>
              </a:buClr>
              <a:buSzPct val="77777"/>
              <a:buChar char="•"/>
            </a:pPr>
            <a:r>
              <a:rPr lang="en">
                <a:solidFill>
                  <a:schemeClr val="dk1"/>
                </a:solidFill>
              </a:rPr>
              <a:t>Any examples in engineering? CS probably looks more like engr than medical</a:t>
            </a:r>
            <a:endParaRPr>
              <a:solidFill>
                <a:schemeClr val="dk1"/>
              </a:solidFill>
            </a:endParaRPr>
          </a:p>
          <a:p>
            <a:pPr indent="-310832" lvl="0" marL="457200" rtl="0" algn="l">
              <a:spcBef>
                <a:spcPts val="0"/>
              </a:spcBef>
              <a:spcAft>
                <a:spcPts val="0"/>
              </a:spcAft>
              <a:buClr>
                <a:schemeClr val="dk1"/>
              </a:buClr>
              <a:buSzPct val="77777"/>
              <a:buChar char="•"/>
            </a:pPr>
            <a:r>
              <a:rPr lang="en">
                <a:solidFill>
                  <a:schemeClr val="dk1"/>
                </a:solidFill>
              </a:rPr>
              <a:t>Many conferences encouraging artifacts, moving towards required</a:t>
            </a:r>
            <a:endParaRPr>
              <a:solidFill>
                <a:schemeClr val="dk1"/>
              </a:solidFill>
            </a:endParaRPr>
          </a:p>
          <a:p>
            <a:pPr indent="-334327" lvl="0" marL="457200" rtl="0" algn="l">
              <a:spcBef>
                <a:spcPts val="0"/>
              </a:spcBef>
              <a:spcAft>
                <a:spcPts val="0"/>
              </a:spcAft>
              <a:buClr>
                <a:schemeClr val="dk1"/>
              </a:buClr>
              <a:buSzPct val="100000"/>
              <a:buChar char="•"/>
            </a:pPr>
            <a:r>
              <a:rPr lang="en">
                <a:solidFill>
                  <a:schemeClr val="dk1"/>
                </a:solidFill>
              </a:rPr>
              <a:t>Not all authors are able to share artifacts (IP, privacy, classified)</a:t>
            </a:r>
            <a:endParaRPr>
              <a:solidFill>
                <a:schemeClr val="dk1"/>
              </a:solidFill>
            </a:endParaRPr>
          </a:p>
        </p:txBody>
      </p:sp>
      <p:sp>
        <p:nvSpPr>
          <p:cNvPr id="222" name="Google Shape;222;g2982cb9805e_1_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982cb9805e_1_97"/>
          <p:cNvSpPr txBox="1"/>
          <p:nvPr>
            <p:ph type="title"/>
          </p:nvPr>
        </p:nvSpPr>
        <p:spPr>
          <a:xfrm>
            <a:off x="311700" y="236350"/>
            <a:ext cx="87093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Opportunity: Changing our publishing model to better support reproducibility (2 of 2)</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28" name="Google Shape;228;g2982cb9805e_1_97"/>
          <p:cNvSpPr txBox="1"/>
          <p:nvPr>
            <p:ph idx="1" type="body"/>
          </p:nvPr>
        </p:nvSpPr>
        <p:spPr>
          <a:xfrm>
            <a:off x="311700" y="1502875"/>
            <a:ext cx="8520600" cy="3142200"/>
          </a:xfrm>
          <a:prstGeom prst="rect">
            <a:avLst/>
          </a:prstGeom>
          <a:noFill/>
          <a:ln>
            <a:noFill/>
          </a:ln>
        </p:spPr>
        <p:txBody>
          <a:bodyPr anchorCtr="0" anchor="t" bIns="91425" lIns="91425" spcFirstLastPara="1" rIns="91425" wrap="square" tIns="91425">
            <a:normAutofit lnSpcReduction="20000"/>
          </a:bodyPr>
          <a:lstStyle/>
          <a:p>
            <a:pPr indent="-317500" lvl="0" marL="457200" rtl="0" algn="l">
              <a:spcBef>
                <a:spcPts val="0"/>
              </a:spcBef>
              <a:spcAft>
                <a:spcPts val="0"/>
              </a:spcAft>
              <a:buClr>
                <a:schemeClr val="dk1"/>
              </a:buClr>
              <a:buSzPts val="1400"/>
              <a:buChar char="•"/>
            </a:pPr>
            <a:r>
              <a:rPr lang="en">
                <a:solidFill>
                  <a:schemeClr val="dk1"/>
                </a:solidFill>
              </a:rPr>
              <a:t>Conferences can b</a:t>
            </a:r>
            <a:r>
              <a:rPr lang="en">
                <a:solidFill>
                  <a:schemeClr val="dk1"/>
                </a:solidFill>
              </a:rPr>
              <a:t>e</a:t>
            </a:r>
            <a:r>
              <a:rPr lang="en">
                <a:solidFill>
                  <a:schemeClr val="dk1"/>
                </a:solidFill>
              </a:rPr>
              <a:t> “paper factories” with too many papers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Fewer papers at these venues and more in journals?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Authors need to present a paper to be able to attend the conference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Change conferences to be more about “conferring”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Inverted classroom model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Pre-publish</a:t>
            </a:r>
            <a:r>
              <a:rPr lang="en">
                <a:solidFill>
                  <a:schemeClr val="dk1"/>
                </a:solidFill>
              </a:rPr>
              <a:t> paper and video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Short video “highlight” at conference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Then Q&amp;A, discussion, and/or panel at conference (can do groups of papers)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K</a:t>
            </a:r>
            <a:r>
              <a:rPr lang="en">
                <a:solidFill>
                  <a:schemeClr val="dk1"/>
                </a:solidFill>
              </a:rPr>
              <a:t>eeps value of socializing at the conference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By the time of a conference, </a:t>
            </a:r>
            <a:r>
              <a:rPr lang="en">
                <a:solidFill>
                  <a:schemeClr val="dk1"/>
                </a:solidFill>
              </a:rPr>
              <a:t>the work may be </a:t>
            </a:r>
            <a:r>
              <a:rPr lang="en">
                <a:solidFill>
                  <a:schemeClr val="dk1"/>
                </a:solidFill>
              </a:rPr>
              <a:t>out of date and the audience is already familiar with it</a:t>
            </a:r>
            <a:endParaRPr>
              <a:solidFill>
                <a:schemeClr val="dk1"/>
              </a:solidFill>
            </a:endParaRPr>
          </a:p>
          <a:p>
            <a:pPr indent="0" lvl="0" marL="0" rtl="0" algn="l">
              <a:lnSpc>
                <a:spcPct val="115000"/>
              </a:lnSpc>
              <a:spcBef>
                <a:spcPts val="0"/>
              </a:spcBef>
              <a:spcAft>
                <a:spcPts val="0"/>
              </a:spcAft>
              <a:buNone/>
            </a:pPr>
            <a:r>
              <a:t/>
            </a:r>
            <a:endParaRPr>
              <a:solidFill>
                <a:schemeClr val="dk1"/>
              </a:solidFill>
              <a:highlight>
                <a:srgbClr val="FFFF00"/>
              </a:highlight>
            </a:endParaRPr>
          </a:p>
        </p:txBody>
      </p:sp>
      <p:sp>
        <p:nvSpPr>
          <p:cNvPr id="229" name="Google Shape;229;g2982cb9805e_1_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982cb9805e_1_35"/>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600"/>
              </a:spcAft>
              <a:buSzPct val="38076"/>
              <a:buNone/>
            </a:pPr>
            <a:r>
              <a:rPr lang="en" sz="2888"/>
              <a:t>Opportunity: NSF/funders encourage sharing and reuse</a:t>
            </a:r>
            <a:endParaRPr/>
          </a:p>
        </p:txBody>
      </p:sp>
      <p:sp>
        <p:nvSpPr>
          <p:cNvPr id="235" name="Google Shape;235;g2982cb9805e_1_35"/>
          <p:cNvSpPr txBox="1"/>
          <p:nvPr>
            <p:ph idx="1" type="body"/>
          </p:nvPr>
        </p:nvSpPr>
        <p:spPr>
          <a:xfrm>
            <a:off x="311700" y="1168000"/>
            <a:ext cx="8520600" cy="3817500"/>
          </a:xfrm>
          <a:prstGeom prst="rect">
            <a:avLst/>
          </a:prstGeom>
          <a:noFill/>
          <a:ln>
            <a:noFill/>
          </a:ln>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lang="en">
                <a:solidFill>
                  <a:schemeClr val="dk1"/>
                </a:solidFill>
              </a:rPr>
              <a:t>(Further) encourage use of existing NSF infrastructure (SEE NEXT SLIDE)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Ask proposers to say why they can’t use them</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Ask proposer what reproducibility means to them/what will it look like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Ask proposer to provide an assessment research infrastructure in their area</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Including reproducibility and artifacts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May require a supplemental document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Broaden data management plan to address this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Require a seperate “infrastructure and artifact sharing and reuse plan”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Need</a:t>
            </a:r>
            <a:r>
              <a:rPr lang="en">
                <a:solidFill>
                  <a:schemeClr val="dk1"/>
                </a:solidFill>
              </a:rPr>
              <a:t> panelists to pay attention to this too</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Enforcement can be a challenge!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Researchers may not share their data/code even when they say they will</a:t>
            </a:r>
            <a:endParaRPr>
              <a:solidFill>
                <a:schemeClr val="dk1"/>
              </a:solidFill>
            </a:endParaRPr>
          </a:p>
        </p:txBody>
      </p:sp>
      <p:sp>
        <p:nvSpPr>
          <p:cNvPr id="236" name="Google Shape;236;g2982cb9805e_1_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982cb9805e_1_89"/>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E.g., Recent SaTC Solicitation</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42" name="Google Shape;242;g2982cb9805e_1_89"/>
          <p:cNvSpPr txBox="1"/>
          <p:nvPr>
            <p:ph idx="1" type="body"/>
          </p:nvPr>
        </p:nvSpPr>
        <p:spPr>
          <a:xfrm>
            <a:off x="537125" y="1288550"/>
            <a:ext cx="7862700" cy="335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ACCESS TO EXPERIMENTAL RESEARCH INFRASTRUCTURE</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PIs may consider utilizing NSF-supported research infrastructure (such as the Platforms for Advanced Wireless Research, FABRIC, Chameleon, CloudLab) when formulating their research plans and submitting proposals. Descriptions of the capabilities of each system and their availability can be found at their websites: </a:t>
            </a:r>
            <a:r>
              <a:rPr lang="en" u="sng">
                <a:solidFill>
                  <a:schemeClr val="hlink"/>
                </a:solidFill>
                <a:hlinkClick r:id="rId3"/>
              </a:rPr>
              <a:t>https://advancedwireless.org/</a:t>
            </a:r>
            <a:r>
              <a:rPr lang="en">
                <a:solidFill>
                  <a:schemeClr val="dk1"/>
                </a:solidFill>
              </a:rPr>
              <a:t>, </a:t>
            </a:r>
            <a:r>
              <a:rPr lang="en" u="sng">
                <a:solidFill>
                  <a:schemeClr val="hlink"/>
                </a:solidFill>
                <a:hlinkClick r:id="rId4"/>
              </a:rPr>
              <a:t>https://fabric-testbed.net/</a:t>
            </a:r>
            <a:r>
              <a:rPr lang="en">
                <a:solidFill>
                  <a:schemeClr val="dk1"/>
                </a:solidFill>
              </a:rPr>
              <a:t>, </a:t>
            </a:r>
            <a:r>
              <a:rPr lang="en" u="sng">
                <a:solidFill>
                  <a:schemeClr val="hlink"/>
                </a:solidFill>
                <a:hlinkClick r:id="rId5"/>
              </a:rPr>
              <a:t>https://www.chameleoncloud.org/</a:t>
            </a:r>
            <a:r>
              <a:rPr lang="en">
                <a:solidFill>
                  <a:schemeClr val="dk1"/>
                </a:solidFill>
              </a:rPr>
              <a:t>, </a:t>
            </a:r>
            <a:r>
              <a:rPr lang="en" u="sng">
                <a:solidFill>
                  <a:schemeClr val="hlink"/>
                </a:solidFill>
                <a:hlinkClick r:id="rId6"/>
              </a:rPr>
              <a:t>https://cloudlab.us/</a:t>
            </a:r>
            <a:r>
              <a:rPr lang="en">
                <a:solidFill>
                  <a:schemeClr val="dk1"/>
                </a:solidFill>
              </a:rPr>
              <a:t>.</a:t>
            </a:r>
            <a:endParaRPr>
              <a:solidFill>
                <a:schemeClr val="dk1"/>
              </a:solidFill>
            </a:endParaRPr>
          </a:p>
        </p:txBody>
      </p:sp>
      <p:sp>
        <p:nvSpPr>
          <p:cNvPr id="243" name="Google Shape;243;g2982cb9805e_1_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982cb9805e_1_50"/>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Opportunity: Engage the community</a:t>
            </a:r>
            <a:endParaRPr sz="2888"/>
          </a:p>
          <a:p>
            <a:pPr indent="0" lvl="0" marL="0" rtl="0" algn="l">
              <a:lnSpc>
                <a:spcPct val="115000"/>
              </a:lnSpc>
              <a:spcBef>
                <a:spcPts val="2000"/>
              </a:spcBef>
              <a:spcAft>
                <a:spcPts val="0"/>
              </a:spcAft>
              <a:buSzPct val="38076"/>
              <a:buNone/>
            </a:pPr>
            <a:r>
              <a:t/>
            </a:r>
            <a:endParaRPr sz="2888"/>
          </a:p>
          <a:p>
            <a:pPr indent="0" lvl="0" marL="0" rtl="0" algn="l">
              <a:lnSpc>
                <a:spcPct val="115000"/>
              </a:lnSpc>
              <a:spcBef>
                <a:spcPts val="2000"/>
              </a:spcBef>
              <a:spcAft>
                <a:spcPts val="0"/>
              </a:spcAft>
              <a:buSzPct val="38076"/>
              <a:buNone/>
            </a:pPr>
            <a:r>
              <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49" name="Google Shape;249;g2982cb9805e_1_50"/>
          <p:cNvSpPr txBox="1"/>
          <p:nvPr>
            <p:ph idx="1" type="body"/>
          </p:nvPr>
        </p:nvSpPr>
        <p:spPr>
          <a:xfrm>
            <a:off x="311700" y="1194800"/>
            <a:ext cx="8520600" cy="3450300"/>
          </a:xfrm>
          <a:prstGeom prst="rect">
            <a:avLst/>
          </a:prstGeom>
          <a:noFill/>
          <a:ln>
            <a:noFill/>
          </a:ln>
        </p:spPr>
        <p:txBody>
          <a:bodyPr anchorCtr="0" anchor="t" bIns="91425" lIns="91425" spcFirstLastPara="1" rIns="91425" wrap="square" tIns="91425">
            <a:normAutofit/>
          </a:bodyPr>
          <a:lstStyle/>
          <a:p>
            <a:pPr indent="-317500" lvl="0" marL="457200" rtl="0" algn="l">
              <a:spcBef>
                <a:spcPts val="0"/>
              </a:spcBef>
              <a:spcAft>
                <a:spcPts val="0"/>
              </a:spcAft>
              <a:buClr>
                <a:srgbClr val="3F3F3F"/>
              </a:buClr>
              <a:buSzPts val="1400"/>
              <a:buChar char="•"/>
            </a:pPr>
            <a:r>
              <a:rPr lang="en">
                <a:solidFill>
                  <a:srgbClr val="3F3F3F"/>
                </a:solidFill>
              </a:rPr>
              <a:t>Run NSF workshop in the topics</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Also broader community workshops: e.g. Dagstuhl, Japanese equivalent</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Find champions who can lead disciplines toward reproducibility</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Leverage researchers in this area</a:t>
            </a:r>
            <a:endParaRPr>
              <a:solidFill>
                <a:srgbClr val="3F3F3F"/>
              </a:solidFill>
            </a:endParaRPr>
          </a:p>
          <a:p>
            <a:pPr indent="-317500" lvl="1" marL="914400" rtl="0" algn="l">
              <a:spcBef>
                <a:spcPts val="0"/>
              </a:spcBef>
              <a:spcAft>
                <a:spcPts val="0"/>
              </a:spcAft>
              <a:buClr>
                <a:srgbClr val="3F3F3F"/>
              </a:buClr>
              <a:buSzPts val="1400"/>
              <a:buChar char="○"/>
            </a:pPr>
            <a:r>
              <a:rPr lang="en">
                <a:solidFill>
                  <a:srgbClr val="3F3F3F"/>
                </a:solidFill>
              </a:rPr>
              <a:t>Ron Boisvert, NIST</a:t>
            </a:r>
            <a:endParaRPr>
              <a:solidFill>
                <a:srgbClr val="3F3F3F"/>
              </a:solidFill>
            </a:endParaRPr>
          </a:p>
          <a:p>
            <a:pPr indent="-317500" lvl="1" marL="914400" rtl="0" algn="l">
              <a:spcBef>
                <a:spcPts val="0"/>
              </a:spcBef>
              <a:spcAft>
                <a:spcPts val="0"/>
              </a:spcAft>
              <a:buClr>
                <a:srgbClr val="3F3F3F"/>
              </a:buClr>
              <a:buSzPts val="1400"/>
              <a:buChar char="○"/>
            </a:pPr>
            <a:r>
              <a:rPr lang="en">
                <a:solidFill>
                  <a:srgbClr val="3F3F3F"/>
                </a:solidFill>
              </a:rPr>
              <a:t>Jack Davidson, UVA</a:t>
            </a:r>
            <a:endParaRPr>
              <a:solidFill>
                <a:srgbClr val="3F3F3F"/>
              </a:solidFill>
            </a:endParaRPr>
          </a:p>
          <a:p>
            <a:pPr indent="-317500" lvl="1" marL="914400" rtl="0" algn="l">
              <a:spcBef>
                <a:spcPts val="0"/>
              </a:spcBef>
              <a:spcAft>
                <a:spcPts val="0"/>
              </a:spcAft>
              <a:buClr>
                <a:srgbClr val="3F3F3F"/>
              </a:buClr>
              <a:buSzPts val="1400"/>
              <a:buChar char="○"/>
            </a:pPr>
            <a:r>
              <a:rPr lang="en">
                <a:solidFill>
                  <a:srgbClr val="3F3F3F"/>
                </a:solidFill>
              </a:rPr>
              <a:t>Victoria Stodden, USC</a:t>
            </a:r>
            <a:endParaRPr>
              <a:solidFill>
                <a:srgbClr val="3F3F3F"/>
              </a:solidFill>
            </a:endParaRPr>
          </a:p>
          <a:p>
            <a:pPr indent="-317500" lvl="1" marL="914400" rtl="0" algn="l">
              <a:spcBef>
                <a:spcPts val="0"/>
              </a:spcBef>
              <a:spcAft>
                <a:spcPts val="0"/>
              </a:spcAft>
              <a:buClr>
                <a:srgbClr val="3F3F3F"/>
              </a:buClr>
              <a:buSzPts val="1400"/>
              <a:buChar char="○"/>
            </a:pPr>
            <a:r>
              <a:rPr lang="en">
                <a:solidFill>
                  <a:srgbClr val="3F3F3F"/>
                </a:solidFill>
              </a:rPr>
              <a:t>Brian Nosek, UVA</a:t>
            </a:r>
            <a:endParaRPr>
              <a:solidFill>
                <a:srgbClr val="3F3F3F"/>
              </a:solidFill>
            </a:endParaRPr>
          </a:p>
          <a:p>
            <a:pPr indent="-317500" lvl="1" marL="914400" rtl="0" algn="l">
              <a:spcBef>
                <a:spcPts val="0"/>
              </a:spcBef>
              <a:spcAft>
                <a:spcPts val="0"/>
              </a:spcAft>
              <a:buClr>
                <a:srgbClr val="3F3F3F"/>
              </a:buClr>
              <a:buSzPts val="1400"/>
              <a:buChar char="○"/>
            </a:pPr>
            <a:r>
              <a:rPr lang="en">
                <a:solidFill>
                  <a:srgbClr val="3F3F3F"/>
                </a:solidFill>
              </a:rPr>
              <a:t>Eric Eide, Utah</a:t>
            </a:r>
            <a:endParaRPr>
              <a:solidFill>
                <a:srgbClr val="3F3F3F"/>
              </a:solidFill>
            </a:endParaRPr>
          </a:p>
          <a:p>
            <a:pPr indent="-317500" lvl="1" marL="914400" rtl="0" algn="l">
              <a:spcBef>
                <a:spcPts val="0"/>
              </a:spcBef>
              <a:spcAft>
                <a:spcPts val="0"/>
              </a:spcAft>
              <a:buClr>
                <a:srgbClr val="3F3F3F"/>
              </a:buClr>
              <a:buSzPts val="1400"/>
              <a:buChar char="○"/>
            </a:pPr>
            <a:r>
              <a:rPr lang="en">
                <a:solidFill>
                  <a:srgbClr val="3F3F3F"/>
                </a:solidFill>
              </a:rPr>
              <a:t>MANY OTHERS</a:t>
            </a:r>
            <a:endParaRPr>
              <a:solidFill>
                <a:srgbClr val="3F3F3F"/>
              </a:solidFill>
            </a:endParaRPr>
          </a:p>
        </p:txBody>
      </p:sp>
      <p:sp>
        <p:nvSpPr>
          <p:cNvPr id="250" name="Google Shape;250;g2982cb9805e_1_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982cb9805e_1_56"/>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Opportunity: Create a directory of infrastructure to help find artifacts, tools, and processes for reproducibility</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56" name="Google Shape;256;g2982cb9805e_1_56"/>
          <p:cNvSpPr txBox="1"/>
          <p:nvPr>
            <p:ph idx="1" type="body"/>
          </p:nvPr>
        </p:nvSpPr>
        <p:spPr>
          <a:xfrm>
            <a:off x="311700" y="1502875"/>
            <a:ext cx="8520600" cy="3142200"/>
          </a:xfrm>
          <a:prstGeom prst="rect">
            <a:avLst/>
          </a:prstGeom>
          <a:noFill/>
          <a:ln>
            <a:noFill/>
          </a:ln>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lang="en">
                <a:solidFill>
                  <a:schemeClr val="dk1"/>
                </a:solidFill>
              </a:rPr>
              <a:t>Virtual Organization (VO)</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Well-trained AI to automagically find and ingest artifacts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(Existing infrastructure such as SEARCCH, SPHERE, CLASSNET, and PIVOT)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257" name="Google Shape;257;g2982cb9805e_1_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982cb9805e_1_80"/>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Debate: If you publish, does that mean you specifically want to share and not keep work private?</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63" name="Google Shape;263;g2982cb9805e_1_80"/>
          <p:cNvSpPr txBox="1"/>
          <p:nvPr>
            <p:ph idx="1" type="body"/>
          </p:nvPr>
        </p:nvSpPr>
        <p:spPr>
          <a:xfrm>
            <a:off x="311700" y="1502875"/>
            <a:ext cx="8520600" cy="3142200"/>
          </a:xfrm>
          <a:prstGeom prst="rect">
            <a:avLst/>
          </a:prstGeom>
          <a:noFill/>
          <a:ln>
            <a:noFill/>
          </a:ln>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lang="en">
                <a:solidFill>
                  <a:schemeClr val="dk1"/>
                </a:solidFill>
              </a:rPr>
              <a:t>Not necessarily</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Interest in tech transfer/commercialization ⇒ IP</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Mixture between publishing/patenting gets blurry and tricky</a:t>
            </a:r>
            <a:endParaRPr>
              <a:solidFill>
                <a:schemeClr val="dk1"/>
              </a:solidFill>
            </a:endParaRPr>
          </a:p>
        </p:txBody>
      </p:sp>
      <p:sp>
        <p:nvSpPr>
          <p:cNvPr id="264" name="Google Shape;264;g2982cb9805e_1_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982cb9805e_1_62"/>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2000"/>
              </a:spcBef>
              <a:spcAft>
                <a:spcPts val="0"/>
              </a:spcAft>
              <a:buSzPct val="38076"/>
              <a:buNone/>
            </a:pPr>
            <a:r>
              <a:rPr lang="en" sz="2888"/>
              <a:t>Miscellaneous Items</a:t>
            </a:r>
            <a:endParaRPr sz="2888"/>
          </a:p>
          <a:p>
            <a:pPr indent="0" lvl="0" marL="0" rtl="0" algn="l">
              <a:lnSpc>
                <a:spcPct val="90000"/>
              </a:lnSpc>
              <a:spcBef>
                <a:spcPts val="600"/>
              </a:spcBef>
              <a:spcAft>
                <a:spcPts val="0"/>
              </a:spcAft>
              <a:buSzPct val="111111"/>
              <a:buNone/>
            </a:pPr>
            <a:r>
              <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70" name="Google Shape;270;g2982cb9805e_1_62"/>
          <p:cNvSpPr txBox="1"/>
          <p:nvPr>
            <p:ph idx="1" type="body"/>
          </p:nvPr>
        </p:nvSpPr>
        <p:spPr>
          <a:xfrm>
            <a:off x="311700" y="1154600"/>
            <a:ext cx="8520600" cy="3490500"/>
          </a:xfrm>
          <a:prstGeom prst="rect">
            <a:avLst/>
          </a:prstGeom>
          <a:noFill/>
          <a:ln>
            <a:noFill/>
          </a:ln>
        </p:spPr>
        <p:txBody>
          <a:bodyPr anchorCtr="0" anchor="t" bIns="91425" lIns="91425" spcFirstLastPara="1" rIns="91425" wrap="square" tIns="91425">
            <a:normAutofit/>
          </a:bodyPr>
          <a:lstStyle/>
          <a:p>
            <a:pPr indent="-317500" lvl="0" marL="457200" rtl="0" algn="l">
              <a:spcBef>
                <a:spcPts val="0"/>
              </a:spcBef>
              <a:spcAft>
                <a:spcPts val="0"/>
              </a:spcAft>
              <a:buClr>
                <a:srgbClr val="3F3F3F"/>
              </a:buClr>
              <a:buSzPts val="1400"/>
              <a:buChar char="•"/>
            </a:pPr>
            <a:r>
              <a:rPr lang="en">
                <a:solidFill>
                  <a:srgbClr val="3F3F3F"/>
                </a:solidFill>
              </a:rPr>
              <a:t>ACM moving to open access</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IEEE Board of Governors initiative on reproducibility</a:t>
            </a:r>
            <a:endParaRPr>
              <a:solidFill>
                <a:srgbClr val="3F3F3F"/>
              </a:solidFill>
            </a:endParaRPr>
          </a:p>
          <a:p>
            <a:pPr indent="-317500" lvl="1" marL="914400" rtl="0" algn="l">
              <a:spcBef>
                <a:spcPts val="0"/>
              </a:spcBef>
              <a:spcAft>
                <a:spcPts val="0"/>
              </a:spcAft>
              <a:buClr>
                <a:srgbClr val="3F3F3F"/>
              </a:buClr>
              <a:buSzPts val="1400"/>
              <a:buChar char="○"/>
            </a:pPr>
            <a:r>
              <a:rPr lang="en">
                <a:solidFill>
                  <a:srgbClr val="3F3F3F"/>
                </a:solidFill>
              </a:rPr>
              <a:t>Saurabh Bagchi part of the committee</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If you can’t repeat your own work, it’s probably not replicable</a:t>
            </a:r>
            <a:endParaRPr>
              <a:solidFill>
                <a:srgbClr val="3F3F3F"/>
              </a:solidFill>
            </a:endParaRPr>
          </a:p>
          <a:p>
            <a:pPr indent="-317500" lvl="0" marL="457200" rtl="0" algn="l">
              <a:spcBef>
                <a:spcPts val="0"/>
              </a:spcBef>
              <a:spcAft>
                <a:spcPts val="0"/>
              </a:spcAft>
              <a:buClr>
                <a:srgbClr val="3F3F3F"/>
              </a:buClr>
              <a:buSzPts val="1400"/>
              <a:buChar char="•"/>
            </a:pPr>
            <a:r>
              <a:rPr lang="en">
                <a:solidFill>
                  <a:srgbClr val="3F3F3F"/>
                </a:solidFill>
              </a:rPr>
              <a:t>Can look at other science domains and how they do reproducibility</a:t>
            </a:r>
            <a:endParaRPr>
              <a:solidFill>
                <a:srgbClr val="3F3F3F"/>
              </a:solidFill>
            </a:endParaRPr>
          </a:p>
          <a:p>
            <a:pPr indent="0" lvl="0" marL="0" rtl="0" algn="l">
              <a:spcBef>
                <a:spcPts val="0"/>
              </a:spcBef>
              <a:spcAft>
                <a:spcPts val="0"/>
              </a:spcAft>
              <a:buNone/>
            </a:pPr>
            <a:r>
              <a:t/>
            </a:r>
            <a:endParaRPr>
              <a:solidFill>
                <a:srgbClr val="3F3F3F"/>
              </a:solidFill>
            </a:endParaRPr>
          </a:p>
          <a:p>
            <a:pPr indent="0" lvl="0" marL="0" rtl="0" algn="l">
              <a:lnSpc>
                <a:spcPct val="115000"/>
              </a:lnSpc>
              <a:spcBef>
                <a:spcPts val="0"/>
              </a:spcBef>
              <a:spcAft>
                <a:spcPts val="0"/>
              </a:spcAft>
              <a:buNone/>
            </a:pPr>
            <a:r>
              <a:t/>
            </a:r>
            <a:endParaRPr>
              <a:solidFill>
                <a:srgbClr val="3F3F3F"/>
              </a:solidFill>
            </a:endParaRPr>
          </a:p>
        </p:txBody>
      </p:sp>
      <p:sp>
        <p:nvSpPr>
          <p:cNvPr id="271" name="Google Shape;271;g2982cb9805e_1_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982cb9805e_1_2"/>
          <p:cNvSpPr txBox="1"/>
          <p:nvPr>
            <p:ph type="title"/>
          </p:nvPr>
        </p:nvSpPr>
        <p:spPr>
          <a:xfrm>
            <a:off x="311700" y="236350"/>
            <a:ext cx="8520600" cy="7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111111"/>
              <a:buNone/>
            </a:pPr>
            <a:r>
              <a:rPr lang="en"/>
              <a:t>Participants</a:t>
            </a:r>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t/>
            </a:r>
            <a:endParaRPr/>
          </a:p>
        </p:txBody>
      </p:sp>
      <p:sp>
        <p:nvSpPr>
          <p:cNvPr id="277" name="Google Shape;277;g2982cb9805e_1_2"/>
          <p:cNvSpPr txBox="1"/>
          <p:nvPr>
            <p:ph idx="1" type="body"/>
          </p:nvPr>
        </p:nvSpPr>
        <p:spPr>
          <a:xfrm>
            <a:off x="311700" y="1228675"/>
            <a:ext cx="8520600" cy="3569400"/>
          </a:xfrm>
          <a:prstGeom prst="rect">
            <a:avLst/>
          </a:prstGeom>
          <a:noFill/>
          <a:ln>
            <a:noFill/>
          </a:ln>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solidFill>
                  <a:srgbClr val="3F3F3F"/>
                </a:solidFill>
              </a:rPr>
              <a:t>David Balenson, USC-ISI (Organizer)</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Hannah Cohoon, University of Utah (Scribe)</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Fitz Elliott, COS</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Rob Ricci, University of Utah</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Joseph Konstan, University of Minnesota</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Stephen Harrol, TACC</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Raveen W, UT San Antonio</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Joe Cavallaro, Rice</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Talha Mehbob, U Mass Amherst</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Shegli Fu, University of North Texas</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Dasg Raj, Johns Hopkins</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Amy Laviers, RAD Lab</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Jennifer Hoster, Georgia Tech</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Harem Deep, Texas A&amp;M   (affiliation is correct, need to confirm name)</a:t>
            </a:r>
            <a:endParaRPr>
              <a:solidFill>
                <a:srgbClr val="3F3F3F"/>
              </a:solidFill>
            </a:endParaRPr>
          </a:p>
          <a:p>
            <a:pPr indent="-325755" lvl="0" marL="457200" rtl="0" algn="l">
              <a:spcBef>
                <a:spcPts val="0"/>
              </a:spcBef>
              <a:spcAft>
                <a:spcPts val="0"/>
              </a:spcAft>
              <a:buSzPct val="100000"/>
              <a:buChar char="•"/>
            </a:pPr>
            <a:r>
              <a:rPr lang="en">
                <a:solidFill>
                  <a:srgbClr val="3F3F3F"/>
                </a:solidFill>
              </a:rPr>
              <a:t>Saurabh Bagchi, Purdue</a:t>
            </a:r>
            <a:endParaRPr>
              <a:solidFill>
                <a:srgbClr val="3F3F3F"/>
              </a:solidFill>
            </a:endParaRPr>
          </a:p>
        </p:txBody>
      </p:sp>
      <p:sp>
        <p:nvSpPr>
          <p:cNvPr id="278" name="Google Shape;278;g2982cb9805e_1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Motivation</a:t>
            </a:r>
            <a:endParaRPr/>
          </a:p>
        </p:txBody>
      </p:sp>
      <p:sp>
        <p:nvSpPr>
          <p:cNvPr id="68" name="Google Shape;68;p3"/>
          <p:cNvSpPr txBox="1"/>
          <p:nvPr>
            <p:ph idx="1" type="body"/>
          </p:nvPr>
        </p:nvSpPr>
        <p:spPr>
          <a:xfrm>
            <a:off x="311700" y="1152475"/>
            <a:ext cx="8275500" cy="36282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17647"/>
              <a:buNone/>
            </a:pPr>
            <a:r>
              <a:rPr lang="en"/>
              <a:t>There is a </a:t>
            </a:r>
            <a:r>
              <a:rPr b="1" lang="en"/>
              <a:t>need for more and high quality shared research datasets, software, and other artifacts</a:t>
            </a:r>
            <a:endParaRPr b="1"/>
          </a:p>
          <a:p>
            <a:pPr indent="-325755" lvl="0" marL="457200" rtl="0" algn="l">
              <a:lnSpc>
                <a:spcPct val="115000"/>
              </a:lnSpc>
              <a:spcBef>
                <a:spcPts val="0"/>
              </a:spcBef>
              <a:spcAft>
                <a:spcPts val="0"/>
              </a:spcAft>
              <a:buSzPct val="100000"/>
              <a:buFont typeface="Arial"/>
              <a:buChar char="•"/>
            </a:pPr>
            <a:r>
              <a:rPr b="1" lang="en"/>
              <a:t>Datasets</a:t>
            </a:r>
            <a:r>
              <a:rPr lang="en"/>
              <a:t> can include curated data from real operations or synthetically generated ones</a:t>
            </a:r>
            <a:endParaRPr/>
          </a:p>
          <a:p>
            <a:pPr indent="-325755" lvl="0" marL="457200" rtl="0" algn="l">
              <a:lnSpc>
                <a:spcPct val="115000"/>
              </a:lnSpc>
              <a:spcBef>
                <a:spcPts val="0"/>
              </a:spcBef>
              <a:spcAft>
                <a:spcPts val="0"/>
              </a:spcAft>
              <a:buSzPct val="100000"/>
              <a:buFont typeface="Arial"/>
              <a:buChar char="•"/>
            </a:pPr>
            <a:r>
              <a:rPr b="1" lang="en"/>
              <a:t>Software</a:t>
            </a:r>
            <a:r>
              <a:rPr lang="en"/>
              <a:t> can include code, scripts, configuration files, etc.</a:t>
            </a:r>
            <a:endParaRPr/>
          </a:p>
          <a:p>
            <a:pPr indent="-325755" lvl="0" marL="457200" rtl="0" algn="l">
              <a:lnSpc>
                <a:spcPct val="115000"/>
              </a:lnSpc>
              <a:spcBef>
                <a:spcPts val="0"/>
              </a:spcBef>
              <a:spcAft>
                <a:spcPts val="0"/>
              </a:spcAft>
              <a:buSzPct val="100000"/>
              <a:buFont typeface="Arial"/>
              <a:buChar char="•"/>
            </a:pPr>
            <a:r>
              <a:rPr b="1" lang="en"/>
              <a:t>Other artifacts </a:t>
            </a:r>
            <a:r>
              <a:rPr lang="en"/>
              <a:t>include papers, experiment designs/methodologies, etc.</a:t>
            </a:r>
            <a:endParaRPr/>
          </a:p>
          <a:p>
            <a:pPr indent="0" lvl="0" marL="0" rtl="0" algn="l">
              <a:lnSpc>
                <a:spcPct val="115000"/>
              </a:lnSpc>
              <a:spcBef>
                <a:spcPts val="0"/>
              </a:spcBef>
              <a:spcAft>
                <a:spcPts val="0"/>
              </a:spcAft>
              <a:buSzPct val="117647"/>
              <a:buNone/>
            </a:pPr>
            <a:r>
              <a:t/>
            </a:r>
            <a:endParaRPr/>
          </a:p>
          <a:p>
            <a:pPr indent="0" lvl="0" marL="0" rtl="0" algn="l">
              <a:lnSpc>
                <a:spcPct val="115000"/>
              </a:lnSpc>
              <a:spcBef>
                <a:spcPts val="0"/>
              </a:spcBef>
              <a:spcAft>
                <a:spcPts val="0"/>
              </a:spcAft>
              <a:buClr>
                <a:schemeClr val="dk1"/>
              </a:buClr>
              <a:buSzPct val="61109"/>
              <a:buFont typeface="Arial"/>
              <a:buNone/>
            </a:pPr>
            <a:r>
              <a:rPr lang="en"/>
              <a:t>Researchers are </a:t>
            </a:r>
            <a:r>
              <a:rPr b="1" lang="en"/>
              <a:t>increasingly producing and sharing their artifacts</a:t>
            </a:r>
            <a:endParaRPr b="1"/>
          </a:p>
          <a:p>
            <a:pPr indent="-325755" lvl="0" marL="457200" rtl="0" algn="l">
              <a:lnSpc>
                <a:spcPct val="115000"/>
              </a:lnSpc>
              <a:spcBef>
                <a:spcPts val="0"/>
              </a:spcBef>
              <a:spcAft>
                <a:spcPts val="0"/>
              </a:spcAft>
              <a:buSzPct val="100000"/>
              <a:buFont typeface="Arial"/>
              <a:buChar char="•"/>
            </a:pPr>
            <a:r>
              <a:rPr lang="en"/>
              <a:t>Conferences, workshops, and journals are encouraging and recognizing research artifacts</a:t>
            </a:r>
            <a:endParaRPr/>
          </a:p>
          <a:p>
            <a:pPr indent="-325755" lvl="0" marL="457200" rtl="0" algn="l">
              <a:lnSpc>
                <a:spcPct val="115000"/>
              </a:lnSpc>
              <a:spcBef>
                <a:spcPts val="0"/>
              </a:spcBef>
              <a:spcAft>
                <a:spcPts val="0"/>
              </a:spcAft>
              <a:buSzPct val="100000"/>
              <a:buFont typeface="Arial"/>
              <a:buChar char="•"/>
            </a:pPr>
            <a:r>
              <a:rPr lang="en"/>
              <a:t>Practitioners are appreciating the value of research artifacts</a:t>
            </a:r>
            <a:endParaRPr/>
          </a:p>
          <a:p>
            <a:pPr indent="0" lvl="0" marL="0" rtl="0" algn="l">
              <a:lnSpc>
                <a:spcPct val="115000"/>
              </a:lnSpc>
              <a:spcBef>
                <a:spcPts val="0"/>
              </a:spcBef>
              <a:spcAft>
                <a:spcPts val="0"/>
              </a:spcAft>
              <a:buClr>
                <a:schemeClr val="dk1"/>
              </a:buClr>
              <a:buSzPct val="61109"/>
              <a:buFont typeface="Arial"/>
              <a:buNone/>
            </a:pPr>
            <a:r>
              <a:t/>
            </a:r>
            <a:endParaRPr/>
          </a:p>
          <a:p>
            <a:pPr indent="0" lvl="0" marL="0" rtl="0" algn="l">
              <a:lnSpc>
                <a:spcPct val="115000"/>
              </a:lnSpc>
              <a:spcBef>
                <a:spcPts val="0"/>
              </a:spcBef>
              <a:spcAft>
                <a:spcPts val="0"/>
              </a:spcAft>
              <a:buSzPct val="117647"/>
              <a:buNone/>
            </a:pPr>
            <a:r>
              <a:rPr lang="en"/>
              <a:t>However, there are many </a:t>
            </a:r>
            <a:r>
              <a:rPr b="1" lang="en"/>
              <a:t>challenges and issues</a:t>
            </a:r>
            <a:endParaRPr b="1"/>
          </a:p>
          <a:p>
            <a:pPr indent="-325755" lvl="0" marL="457200" rtl="0" algn="l">
              <a:lnSpc>
                <a:spcPct val="115000"/>
              </a:lnSpc>
              <a:spcBef>
                <a:spcPts val="0"/>
              </a:spcBef>
              <a:spcAft>
                <a:spcPts val="0"/>
              </a:spcAft>
              <a:buSzPct val="100000"/>
              <a:buFont typeface="Arial"/>
              <a:buChar char="•"/>
            </a:pPr>
            <a:r>
              <a:rPr lang="en"/>
              <a:t>The value and quality of artifacts is not always well understood</a:t>
            </a:r>
            <a:endParaRPr/>
          </a:p>
          <a:p>
            <a:pPr indent="-325755" lvl="0" marL="457200" rtl="0" algn="l">
              <a:lnSpc>
                <a:spcPct val="115000"/>
              </a:lnSpc>
              <a:spcBef>
                <a:spcPts val="0"/>
              </a:spcBef>
              <a:spcAft>
                <a:spcPts val="0"/>
              </a:spcAft>
              <a:buSzPct val="100000"/>
              <a:buFont typeface="Arial"/>
              <a:buChar char="•"/>
            </a:pPr>
            <a:r>
              <a:rPr lang="en"/>
              <a:t>Artifacts can be difficult to package and share, and to find and use</a:t>
            </a:r>
            <a:endParaRPr/>
          </a:p>
          <a:p>
            <a:pPr indent="-325755" lvl="0" marL="457200" rtl="0" algn="l">
              <a:lnSpc>
                <a:spcPct val="115000"/>
              </a:lnSpc>
              <a:spcBef>
                <a:spcPts val="0"/>
              </a:spcBef>
              <a:spcAft>
                <a:spcPts val="0"/>
              </a:spcAft>
              <a:buSzPct val="100000"/>
              <a:buFont typeface="Arial"/>
              <a:buChar char="•"/>
            </a:pPr>
            <a:r>
              <a:rPr lang="en"/>
              <a:t>It can be hard to reproduce and replicate research experiments and results</a:t>
            </a:r>
            <a:endParaRPr/>
          </a:p>
        </p:txBody>
      </p:sp>
      <p:sp>
        <p:nvSpPr>
          <p:cNvPr id="69" name="Google Shape;6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Repeatability, Reproducibility, and Replicability</a:t>
            </a:r>
            <a:endParaRPr/>
          </a:p>
        </p:txBody>
      </p:sp>
      <p:sp>
        <p:nvSpPr>
          <p:cNvPr id="75" name="Google Shape;75;p4"/>
          <p:cNvSpPr txBox="1"/>
          <p:nvPr>
            <p:ph idx="1" type="body"/>
          </p:nvPr>
        </p:nvSpPr>
        <p:spPr>
          <a:xfrm>
            <a:off x="311700" y="1152474"/>
            <a:ext cx="8520600" cy="3904343"/>
          </a:xfrm>
          <a:prstGeom prst="rect">
            <a:avLst/>
          </a:prstGeom>
          <a:noFill/>
          <a:ln>
            <a:noFill/>
          </a:ln>
        </p:spPr>
        <p:txBody>
          <a:bodyPr anchorCtr="0" anchor="t" bIns="91425" lIns="91425" spcFirstLastPara="1" rIns="91425" wrap="square" tIns="91425">
            <a:normAutofit fontScale="70000" lnSpcReduction="10000"/>
          </a:bodyPr>
          <a:lstStyle/>
          <a:p>
            <a:pPr indent="-285750" lvl="0" marL="285750" rtl="0" algn="l">
              <a:lnSpc>
                <a:spcPct val="120000"/>
              </a:lnSpc>
              <a:spcBef>
                <a:spcPts val="0"/>
              </a:spcBef>
              <a:spcAft>
                <a:spcPts val="0"/>
              </a:spcAft>
              <a:buSzPct val="142857"/>
              <a:buFont typeface="Arial"/>
              <a:buChar char="•"/>
            </a:pPr>
            <a:r>
              <a:rPr b="1" lang="en"/>
              <a:t>Repeatability (Same team, same experimental setup)</a:t>
            </a:r>
            <a:endParaRPr/>
          </a:p>
          <a:p>
            <a:pPr indent="0" lvl="0" marL="295275" rtl="0" algn="l">
              <a:lnSpc>
                <a:spcPct val="120000"/>
              </a:lnSpc>
              <a:spcBef>
                <a:spcPts val="0"/>
              </a:spcBef>
              <a:spcAft>
                <a:spcPts val="0"/>
              </a:spcAft>
              <a:buSzPct val="142857"/>
              <a:buNone/>
            </a:pPr>
            <a:r>
              <a:rPr lang="en"/>
              <a:t>The measurement can be obtained with stated precision by the </a:t>
            </a:r>
            <a:r>
              <a:rPr lang="en"/>
              <a:t>same team</a:t>
            </a:r>
            <a:r>
              <a:rPr lang="en"/>
              <a:t> using the same measurement procedure, the same measuring system, under the same operating conditions, in the same location on multiple trials. For computational experiments, this means that a researcher can reliably repeat her own computation.</a:t>
            </a:r>
            <a:endParaRPr/>
          </a:p>
          <a:p>
            <a:pPr indent="-285750" lvl="0" marL="285750" rtl="0" algn="l">
              <a:lnSpc>
                <a:spcPct val="120000"/>
              </a:lnSpc>
              <a:spcBef>
                <a:spcPts val="600"/>
              </a:spcBef>
              <a:spcAft>
                <a:spcPts val="0"/>
              </a:spcAft>
              <a:buSzPct val="142857"/>
              <a:buFont typeface="Arial"/>
              <a:buChar char="•"/>
            </a:pPr>
            <a:r>
              <a:rPr b="1" lang="en"/>
              <a:t>Reproducibility (Different team, same experimental setup)</a:t>
            </a:r>
            <a:endParaRPr/>
          </a:p>
          <a:p>
            <a:pPr indent="0" lvl="0" marL="295275" rtl="0" algn="l">
              <a:lnSpc>
                <a:spcPct val="120000"/>
              </a:lnSpc>
              <a:spcBef>
                <a:spcPts val="0"/>
              </a:spcBef>
              <a:spcAft>
                <a:spcPts val="0"/>
              </a:spcAft>
              <a:buSzPct val="142857"/>
              <a:buNone/>
            </a:pPr>
            <a:r>
              <a:rPr lang="en"/>
              <a:t>The measurement can be obtained with stated precision by a different team using the same measurement procedure, the same measuring system, under the same operating conditions, in the same or a different location on multiple trials. For computational experiments, this means that an independent group can obtain the same result using the author’s own artifacts.</a:t>
            </a:r>
            <a:endParaRPr/>
          </a:p>
          <a:p>
            <a:pPr indent="-285750" lvl="0" marL="285750" rtl="0" algn="l">
              <a:lnSpc>
                <a:spcPct val="120000"/>
              </a:lnSpc>
              <a:spcBef>
                <a:spcPts val="600"/>
              </a:spcBef>
              <a:spcAft>
                <a:spcPts val="0"/>
              </a:spcAft>
              <a:buSzPct val="142857"/>
              <a:buFont typeface="Arial"/>
              <a:buChar char="•"/>
            </a:pPr>
            <a:r>
              <a:rPr b="1" lang="en"/>
              <a:t>Replicability (Different team, different experimental setup)</a:t>
            </a:r>
            <a:endParaRPr/>
          </a:p>
          <a:p>
            <a:pPr indent="0" lvl="0" marL="295275" rtl="0" algn="l">
              <a:lnSpc>
                <a:spcPct val="120000"/>
              </a:lnSpc>
              <a:spcBef>
                <a:spcPts val="0"/>
              </a:spcBef>
              <a:spcAft>
                <a:spcPts val="0"/>
              </a:spcAft>
              <a:buSzPct val="142857"/>
              <a:buNone/>
            </a:pPr>
            <a:r>
              <a:rPr lang="en"/>
              <a:t>The measurement can be obtained with stated precision by a different team, a different measuring system, in a different location on multiple trials. For computational experiments, this means that an independent group can obtain the same result using artifacts which they develop completely independently.</a:t>
            </a:r>
            <a:endParaRPr/>
          </a:p>
          <a:p>
            <a:pPr indent="0" lvl="0" marL="295275" rtl="0" algn="l">
              <a:lnSpc>
                <a:spcPct val="120000"/>
              </a:lnSpc>
              <a:spcBef>
                <a:spcPts val="1200"/>
              </a:spcBef>
              <a:spcAft>
                <a:spcPts val="0"/>
              </a:spcAft>
              <a:buSzPct val="160713"/>
              <a:buNone/>
            </a:pPr>
            <a:r>
              <a:rPr lang="en" sz="1600"/>
              <a:t>ACM. 2020. Artifact Review and Badging Version 1.1 - August 24, 2020 (website). </a:t>
            </a:r>
            <a:r>
              <a:rPr lang="en" sz="1600" u="sng">
                <a:solidFill>
                  <a:schemeClr val="hlink"/>
                </a:solidFill>
                <a:hlinkClick r:id="rId3"/>
              </a:rPr>
              <a:t>https://www.acm.org/publications/policies/artifact-review-and-badgingcurrent</a:t>
            </a:r>
            <a:endParaRPr/>
          </a:p>
        </p:txBody>
      </p:sp>
      <p:sp>
        <p:nvSpPr>
          <p:cNvPr id="76" name="Google Shape;7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FAIR Principles</a:t>
            </a:r>
            <a:endParaRPr/>
          </a:p>
        </p:txBody>
      </p:sp>
      <p:sp>
        <p:nvSpPr>
          <p:cNvPr id="82" name="Google Shape;82;p5"/>
          <p:cNvSpPr txBox="1"/>
          <p:nvPr>
            <p:ph idx="1" type="body"/>
          </p:nvPr>
        </p:nvSpPr>
        <p:spPr>
          <a:xfrm>
            <a:off x="311700" y="953700"/>
            <a:ext cx="4685700" cy="4026900"/>
          </a:xfrm>
          <a:prstGeom prst="rect">
            <a:avLst/>
          </a:prstGeom>
          <a:noFill/>
          <a:ln>
            <a:noFill/>
          </a:ln>
        </p:spPr>
        <p:txBody>
          <a:bodyPr anchorCtr="0" anchor="t" bIns="91425" lIns="91425" spcFirstLastPara="1" rIns="91425" wrap="square" tIns="91425">
            <a:noAutofit/>
          </a:bodyPr>
          <a:lstStyle/>
          <a:p>
            <a:pPr indent="-282863" lvl="0" marL="285750" rtl="0" algn="l">
              <a:lnSpc>
                <a:spcPct val="110000"/>
              </a:lnSpc>
              <a:spcBef>
                <a:spcPts val="0"/>
              </a:spcBef>
              <a:spcAft>
                <a:spcPts val="0"/>
              </a:spcAft>
              <a:buSzPts val="1755"/>
              <a:buFont typeface="Arial"/>
              <a:buChar char="•"/>
            </a:pPr>
            <a:r>
              <a:rPr b="1" lang="en" sz="1055"/>
              <a:t>Findable</a:t>
            </a:r>
            <a:endParaRPr sz="1055"/>
          </a:p>
          <a:p>
            <a:pPr indent="0" lvl="0" marL="295275" rtl="0" algn="l">
              <a:lnSpc>
                <a:spcPct val="110000"/>
              </a:lnSpc>
              <a:spcBef>
                <a:spcPts val="0"/>
              </a:spcBef>
              <a:spcAft>
                <a:spcPts val="0"/>
              </a:spcAft>
              <a:buSzPts val="1555"/>
              <a:buNone/>
            </a:pPr>
            <a:r>
              <a:rPr lang="en" sz="1055"/>
              <a:t>The first step in (re)using data is to find them. Metadata and data should be easy to find for both humans and computers. Machine-readable metadata are essential for automatic discovery of datasets and services, so this is an essential component of the FAIRification process.</a:t>
            </a:r>
            <a:endParaRPr sz="1055"/>
          </a:p>
          <a:p>
            <a:pPr indent="-282863" lvl="0" marL="285750" rtl="0" algn="l">
              <a:lnSpc>
                <a:spcPct val="110000"/>
              </a:lnSpc>
              <a:spcBef>
                <a:spcPts val="600"/>
              </a:spcBef>
              <a:spcAft>
                <a:spcPts val="0"/>
              </a:spcAft>
              <a:buSzPts val="1755"/>
              <a:buFont typeface="Arial"/>
              <a:buChar char="•"/>
            </a:pPr>
            <a:r>
              <a:rPr b="1" lang="en" sz="1055"/>
              <a:t>Accessible</a:t>
            </a:r>
            <a:endParaRPr sz="1055"/>
          </a:p>
          <a:p>
            <a:pPr indent="0" lvl="0" marL="295275" rtl="0" algn="l">
              <a:lnSpc>
                <a:spcPct val="100000"/>
              </a:lnSpc>
              <a:spcBef>
                <a:spcPts val="0"/>
              </a:spcBef>
              <a:spcAft>
                <a:spcPts val="0"/>
              </a:spcAft>
              <a:buSzPts val="1555"/>
              <a:buNone/>
            </a:pPr>
            <a:r>
              <a:rPr lang="en" sz="1055"/>
              <a:t>Once the user finds the required data, she/he/they need to know how they can be accessed, possibly including authentication and authorization.</a:t>
            </a:r>
            <a:endParaRPr sz="1055"/>
          </a:p>
          <a:p>
            <a:pPr indent="-282863" lvl="0" marL="285750" rtl="0" algn="l">
              <a:lnSpc>
                <a:spcPct val="110000"/>
              </a:lnSpc>
              <a:spcBef>
                <a:spcPts val="600"/>
              </a:spcBef>
              <a:spcAft>
                <a:spcPts val="0"/>
              </a:spcAft>
              <a:buSzPts val="1755"/>
              <a:buFont typeface="Arial"/>
              <a:buChar char="•"/>
            </a:pPr>
            <a:r>
              <a:rPr b="1" lang="en" sz="1055"/>
              <a:t>Interoperable</a:t>
            </a:r>
            <a:endParaRPr sz="1055"/>
          </a:p>
          <a:p>
            <a:pPr indent="0" lvl="0" marL="295275" rtl="0" algn="l">
              <a:lnSpc>
                <a:spcPct val="110000"/>
              </a:lnSpc>
              <a:spcBef>
                <a:spcPts val="0"/>
              </a:spcBef>
              <a:spcAft>
                <a:spcPts val="0"/>
              </a:spcAft>
              <a:buSzPts val="1555"/>
              <a:buNone/>
            </a:pPr>
            <a:r>
              <a:rPr lang="en" sz="1055"/>
              <a:t>The data usually need to be integrated with other data. In addition, the data need to interoperate with applications or workflows for analysis, storage, and processing.</a:t>
            </a:r>
            <a:endParaRPr sz="1055"/>
          </a:p>
          <a:p>
            <a:pPr indent="-282863" lvl="0" marL="285750" rtl="0" algn="l">
              <a:lnSpc>
                <a:spcPct val="110000"/>
              </a:lnSpc>
              <a:spcBef>
                <a:spcPts val="600"/>
              </a:spcBef>
              <a:spcAft>
                <a:spcPts val="0"/>
              </a:spcAft>
              <a:buSzPts val="1755"/>
              <a:buFont typeface="Arial"/>
              <a:buChar char="•"/>
            </a:pPr>
            <a:r>
              <a:rPr b="1" lang="en" sz="1055"/>
              <a:t>Reusable</a:t>
            </a:r>
            <a:endParaRPr sz="1055"/>
          </a:p>
          <a:p>
            <a:pPr indent="0" lvl="0" marL="295275" rtl="0" algn="l">
              <a:lnSpc>
                <a:spcPct val="110000"/>
              </a:lnSpc>
              <a:spcBef>
                <a:spcPts val="0"/>
              </a:spcBef>
              <a:spcAft>
                <a:spcPts val="0"/>
              </a:spcAft>
              <a:buSzPts val="1555"/>
              <a:buNone/>
            </a:pPr>
            <a:r>
              <a:rPr lang="en" sz="1055"/>
              <a:t>The ultimate goal of FAIR is to optimize the reuse of data. To achieve this, metadata and data should be well-described so that they can be replicated and/or combined in different settings.</a:t>
            </a:r>
            <a:endParaRPr sz="1055"/>
          </a:p>
        </p:txBody>
      </p:sp>
      <p:sp>
        <p:nvSpPr>
          <p:cNvPr id="83" name="Google Shape;8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4" name="Google Shape;84;p5"/>
          <p:cNvSpPr txBox="1"/>
          <p:nvPr/>
        </p:nvSpPr>
        <p:spPr>
          <a:xfrm>
            <a:off x="5385950" y="445025"/>
            <a:ext cx="3317100" cy="424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3">
                  <a:extLst>
                    <a:ext uri="{A12FA001-AC4F-418D-AE19-62706E023703}">
                      <ahyp:hlinkClr val="tx"/>
                    </a:ext>
                  </a:extLst>
                </a:hlinkClick>
              </a:rPr>
              <a:t>F1</a:t>
            </a:r>
            <a:r>
              <a:rPr b="0" i="0" lang="en" sz="900" u="sng" cap="none" strike="noStrike">
                <a:solidFill>
                  <a:srgbClr val="000000"/>
                </a:solidFill>
                <a:latin typeface="Arial"/>
                <a:ea typeface="Arial"/>
                <a:cs typeface="Arial"/>
                <a:sym typeface="Arial"/>
                <a:hlinkClick r:id="rId4">
                  <a:extLst>
                    <a:ext uri="{A12FA001-AC4F-418D-AE19-62706E023703}">
                      <ahyp:hlinkClr val="tx"/>
                    </a:ext>
                  </a:extLst>
                </a:hlinkClick>
              </a:rPr>
              <a:t>. (Meta)data are assigned a globally unique and persistent identifier</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5">
                  <a:extLst>
                    <a:ext uri="{A12FA001-AC4F-418D-AE19-62706E023703}">
                      <ahyp:hlinkClr val="tx"/>
                    </a:ext>
                  </a:extLst>
                </a:hlinkClick>
              </a:rPr>
              <a:t>F2</a:t>
            </a:r>
            <a:r>
              <a:rPr b="0" i="0" lang="en" sz="900" u="sng" cap="none" strike="noStrike">
                <a:solidFill>
                  <a:srgbClr val="000000"/>
                </a:solidFill>
                <a:latin typeface="Arial"/>
                <a:ea typeface="Arial"/>
                <a:cs typeface="Arial"/>
                <a:sym typeface="Arial"/>
                <a:hlinkClick r:id="rId6">
                  <a:extLst>
                    <a:ext uri="{A12FA001-AC4F-418D-AE19-62706E023703}">
                      <ahyp:hlinkClr val="tx"/>
                    </a:ext>
                  </a:extLst>
                </a:hlinkClick>
              </a:rPr>
              <a:t>. Data are described with rich metadata (defined by R1 below)</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7">
                  <a:extLst>
                    <a:ext uri="{A12FA001-AC4F-418D-AE19-62706E023703}">
                      <ahyp:hlinkClr val="tx"/>
                    </a:ext>
                  </a:extLst>
                </a:hlinkClick>
              </a:rPr>
              <a:t>F3</a:t>
            </a:r>
            <a:r>
              <a:rPr b="0" i="0" lang="en" sz="900" u="sng" cap="none" strike="noStrike">
                <a:solidFill>
                  <a:srgbClr val="000000"/>
                </a:solidFill>
                <a:latin typeface="Arial"/>
                <a:ea typeface="Arial"/>
                <a:cs typeface="Arial"/>
                <a:sym typeface="Arial"/>
                <a:hlinkClick r:id="rId8">
                  <a:extLst>
                    <a:ext uri="{A12FA001-AC4F-418D-AE19-62706E023703}">
                      <ahyp:hlinkClr val="tx"/>
                    </a:ext>
                  </a:extLst>
                </a:hlinkClick>
              </a:rPr>
              <a:t>. Metadata clearly and explicitly include the identifier of the data they describe</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9">
                  <a:extLst>
                    <a:ext uri="{A12FA001-AC4F-418D-AE19-62706E023703}">
                      <ahyp:hlinkClr val="tx"/>
                    </a:ext>
                  </a:extLst>
                </a:hlinkClick>
              </a:rPr>
              <a:t>F4</a:t>
            </a:r>
            <a:r>
              <a:rPr b="0" i="0" lang="en" sz="900" u="sng" cap="none" strike="noStrike">
                <a:solidFill>
                  <a:srgbClr val="000000"/>
                </a:solidFill>
                <a:latin typeface="Arial"/>
                <a:ea typeface="Arial"/>
                <a:cs typeface="Arial"/>
                <a:sym typeface="Arial"/>
                <a:hlinkClick r:id="rId10">
                  <a:extLst>
                    <a:ext uri="{A12FA001-AC4F-418D-AE19-62706E023703}">
                      <ahyp:hlinkClr val="tx"/>
                    </a:ext>
                  </a:extLst>
                </a:hlinkClick>
              </a:rPr>
              <a:t>. (Meta)data are registered or indexed in a searchable resource</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11">
                  <a:extLst>
                    <a:ext uri="{A12FA001-AC4F-418D-AE19-62706E023703}">
                      <ahyp:hlinkClr val="tx"/>
                    </a:ext>
                  </a:extLst>
                </a:hlinkClick>
              </a:rPr>
              <a:t>A1</a:t>
            </a:r>
            <a:r>
              <a:rPr b="0" i="0" lang="en" sz="900" u="sng" cap="none" strike="noStrike">
                <a:solidFill>
                  <a:srgbClr val="000000"/>
                </a:solidFill>
                <a:latin typeface="Arial"/>
                <a:ea typeface="Arial"/>
                <a:cs typeface="Arial"/>
                <a:sym typeface="Arial"/>
                <a:hlinkClick r:id="rId12">
                  <a:extLst>
                    <a:ext uri="{A12FA001-AC4F-418D-AE19-62706E023703}">
                      <ahyp:hlinkClr val="tx"/>
                    </a:ext>
                  </a:extLst>
                </a:hlinkClick>
              </a:rPr>
              <a:t>. (Meta)data are retrievable by their identifier using a standardised communications protocol</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13">
                  <a:extLst>
                    <a:ext uri="{A12FA001-AC4F-418D-AE19-62706E023703}">
                      <ahyp:hlinkClr val="tx"/>
                    </a:ext>
                  </a:extLst>
                </a:hlinkClick>
              </a:rPr>
              <a:t>A1.1</a:t>
            </a:r>
            <a:r>
              <a:rPr b="0" i="0" lang="en" sz="900" u="sng" cap="none" strike="noStrike">
                <a:solidFill>
                  <a:srgbClr val="000000"/>
                </a:solidFill>
                <a:latin typeface="Arial"/>
                <a:ea typeface="Arial"/>
                <a:cs typeface="Arial"/>
                <a:sym typeface="Arial"/>
                <a:hlinkClick r:id="rId14">
                  <a:extLst>
                    <a:ext uri="{A12FA001-AC4F-418D-AE19-62706E023703}">
                      <ahyp:hlinkClr val="tx"/>
                    </a:ext>
                  </a:extLst>
                </a:hlinkClick>
              </a:rPr>
              <a:t> The protocol is open, free, and universally implementable</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15">
                  <a:extLst>
                    <a:ext uri="{A12FA001-AC4F-418D-AE19-62706E023703}">
                      <ahyp:hlinkClr val="tx"/>
                    </a:ext>
                  </a:extLst>
                </a:hlinkClick>
              </a:rPr>
              <a:t>A1.2</a:t>
            </a:r>
            <a:r>
              <a:rPr b="0" i="0" lang="en" sz="900" u="sng" cap="none" strike="noStrike">
                <a:solidFill>
                  <a:srgbClr val="000000"/>
                </a:solidFill>
                <a:latin typeface="Arial"/>
                <a:ea typeface="Arial"/>
                <a:cs typeface="Arial"/>
                <a:sym typeface="Arial"/>
                <a:hlinkClick r:id="rId16">
                  <a:extLst>
                    <a:ext uri="{A12FA001-AC4F-418D-AE19-62706E023703}">
                      <ahyp:hlinkClr val="tx"/>
                    </a:ext>
                  </a:extLst>
                </a:hlinkClick>
              </a:rPr>
              <a:t> The protocol allows for an authentication and authorisation procedure, where necessary</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17">
                  <a:extLst>
                    <a:ext uri="{A12FA001-AC4F-418D-AE19-62706E023703}">
                      <ahyp:hlinkClr val="tx"/>
                    </a:ext>
                  </a:extLst>
                </a:hlinkClick>
              </a:rPr>
              <a:t>A2</a:t>
            </a:r>
            <a:r>
              <a:rPr b="0" i="0" lang="en" sz="900" u="sng" cap="none" strike="noStrike">
                <a:solidFill>
                  <a:srgbClr val="000000"/>
                </a:solidFill>
                <a:latin typeface="Arial"/>
                <a:ea typeface="Arial"/>
                <a:cs typeface="Arial"/>
                <a:sym typeface="Arial"/>
                <a:hlinkClick r:id="rId18">
                  <a:extLst>
                    <a:ext uri="{A12FA001-AC4F-418D-AE19-62706E023703}">
                      <ahyp:hlinkClr val="tx"/>
                    </a:ext>
                  </a:extLst>
                </a:hlinkClick>
              </a:rPr>
              <a:t>. Metadata are accessible, even when the data are no longer available</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19">
                  <a:extLst>
                    <a:ext uri="{A12FA001-AC4F-418D-AE19-62706E023703}">
                      <ahyp:hlinkClr val="tx"/>
                    </a:ext>
                  </a:extLst>
                </a:hlinkClick>
              </a:rPr>
              <a:t>I1</a:t>
            </a:r>
            <a:r>
              <a:rPr b="0" i="0" lang="en" sz="900" u="sng" cap="none" strike="noStrike">
                <a:solidFill>
                  <a:srgbClr val="000000"/>
                </a:solidFill>
                <a:latin typeface="Arial"/>
                <a:ea typeface="Arial"/>
                <a:cs typeface="Arial"/>
                <a:sym typeface="Arial"/>
                <a:hlinkClick r:id="rId20">
                  <a:extLst>
                    <a:ext uri="{A12FA001-AC4F-418D-AE19-62706E023703}">
                      <ahyp:hlinkClr val="tx"/>
                    </a:ext>
                  </a:extLst>
                </a:hlinkClick>
              </a:rPr>
              <a:t>. (Meta)data use a formal, accessible, shared, and broadly applicable language for knowledge representation.</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21">
                  <a:extLst>
                    <a:ext uri="{A12FA001-AC4F-418D-AE19-62706E023703}">
                      <ahyp:hlinkClr val="tx"/>
                    </a:ext>
                  </a:extLst>
                </a:hlinkClick>
              </a:rPr>
              <a:t>I2</a:t>
            </a:r>
            <a:r>
              <a:rPr b="0" i="0" lang="en" sz="900" u="sng" cap="none" strike="noStrike">
                <a:solidFill>
                  <a:srgbClr val="000000"/>
                </a:solidFill>
                <a:latin typeface="Arial"/>
                <a:ea typeface="Arial"/>
                <a:cs typeface="Arial"/>
                <a:sym typeface="Arial"/>
                <a:hlinkClick r:id="rId22">
                  <a:extLst>
                    <a:ext uri="{A12FA001-AC4F-418D-AE19-62706E023703}">
                      <ahyp:hlinkClr val="tx"/>
                    </a:ext>
                  </a:extLst>
                </a:hlinkClick>
              </a:rPr>
              <a:t>. (Meta)data use vocabularies that follow FAIR principles</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23">
                  <a:extLst>
                    <a:ext uri="{A12FA001-AC4F-418D-AE19-62706E023703}">
                      <ahyp:hlinkClr val="tx"/>
                    </a:ext>
                  </a:extLst>
                </a:hlinkClick>
              </a:rPr>
              <a:t>I3</a:t>
            </a:r>
            <a:r>
              <a:rPr b="0" i="0" lang="en" sz="900" u="sng" cap="none" strike="noStrike">
                <a:solidFill>
                  <a:srgbClr val="000000"/>
                </a:solidFill>
                <a:latin typeface="Arial"/>
                <a:ea typeface="Arial"/>
                <a:cs typeface="Arial"/>
                <a:sym typeface="Arial"/>
                <a:hlinkClick r:id="rId24">
                  <a:extLst>
                    <a:ext uri="{A12FA001-AC4F-418D-AE19-62706E023703}">
                      <ahyp:hlinkClr val="tx"/>
                    </a:ext>
                  </a:extLst>
                </a:hlinkClick>
              </a:rPr>
              <a:t>. (Meta)data include qualified references to other (meta)data</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25">
                  <a:extLst>
                    <a:ext uri="{A12FA001-AC4F-418D-AE19-62706E023703}">
                      <ahyp:hlinkClr val="tx"/>
                    </a:ext>
                  </a:extLst>
                </a:hlinkClick>
              </a:rPr>
              <a:t>R1</a:t>
            </a:r>
            <a:r>
              <a:rPr b="0" i="0" lang="en" sz="900" u="sng" cap="none" strike="noStrike">
                <a:solidFill>
                  <a:srgbClr val="000000"/>
                </a:solidFill>
                <a:latin typeface="Arial"/>
                <a:ea typeface="Arial"/>
                <a:cs typeface="Arial"/>
                <a:sym typeface="Arial"/>
                <a:hlinkClick r:id="rId26">
                  <a:extLst>
                    <a:ext uri="{A12FA001-AC4F-418D-AE19-62706E023703}">
                      <ahyp:hlinkClr val="tx"/>
                    </a:ext>
                  </a:extLst>
                </a:hlinkClick>
              </a:rPr>
              <a:t>. (Meta)data are richly described with a plurality of accurate and relevant attributes</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27">
                  <a:extLst>
                    <a:ext uri="{A12FA001-AC4F-418D-AE19-62706E023703}">
                      <ahyp:hlinkClr val="tx"/>
                    </a:ext>
                  </a:extLst>
                </a:hlinkClick>
              </a:rPr>
              <a:t>R1.1</a:t>
            </a:r>
            <a:r>
              <a:rPr b="0" i="0" lang="en" sz="900" u="sng" cap="none" strike="noStrike">
                <a:solidFill>
                  <a:srgbClr val="000000"/>
                </a:solidFill>
                <a:latin typeface="Arial"/>
                <a:ea typeface="Arial"/>
                <a:cs typeface="Arial"/>
                <a:sym typeface="Arial"/>
                <a:hlinkClick r:id="rId28">
                  <a:extLst>
                    <a:ext uri="{A12FA001-AC4F-418D-AE19-62706E023703}">
                      <ahyp:hlinkClr val="tx"/>
                    </a:ext>
                  </a:extLst>
                </a:hlinkClick>
              </a:rPr>
              <a:t>. (Meta)data are released with a clear and accessible data usage license</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29">
                  <a:extLst>
                    <a:ext uri="{A12FA001-AC4F-418D-AE19-62706E023703}">
                      <ahyp:hlinkClr val="tx"/>
                    </a:ext>
                  </a:extLst>
                </a:hlinkClick>
              </a:rPr>
              <a:t>R1.2</a:t>
            </a:r>
            <a:r>
              <a:rPr b="0" i="0" lang="en" sz="900" u="sng" cap="none" strike="noStrike">
                <a:solidFill>
                  <a:srgbClr val="000000"/>
                </a:solidFill>
                <a:latin typeface="Arial"/>
                <a:ea typeface="Arial"/>
                <a:cs typeface="Arial"/>
                <a:sym typeface="Arial"/>
                <a:hlinkClick r:id="rId30">
                  <a:extLst>
                    <a:ext uri="{A12FA001-AC4F-418D-AE19-62706E023703}">
                      <ahyp:hlinkClr val="tx"/>
                    </a:ext>
                  </a:extLst>
                </a:hlinkClick>
              </a:rPr>
              <a:t>. (Meta)data are associated with detailed provenance</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900" u="sng" cap="none" strike="noStrike">
                <a:solidFill>
                  <a:srgbClr val="000000"/>
                </a:solidFill>
                <a:latin typeface="Arial"/>
                <a:ea typeface="Arial"/>
                <a:cs typeface="Arial"/>
                <a:sym typeface="Arial"/>
                <a:hlinkClick r:id="rId31">
                  <a:extLst>
                    <a:ext uri="{A12FA001-AC4F-418D-AE19-62706E023703}">
                      <ahyp:hlinkClr val="tx"/>
                    </a:ext>
                  </a:extLst>
                </a:hlinkClick>
              </a:rPr>
              <a:t>R1.3</a:t>
            </a:r>
            <a:r>
              <a:rPr b="0" i="0" lang="en" sz="900" u="sng" cap="none" strike="noStrike">
                <a:solidFill>
                  <a:srgbClr val="000000"/>
                </a:solidFill>
                <a:latin typeface="Arial"/>
                <a:ea typeface="Arial"/>
                <a:cs typeface="Arial"/>
                <a:sym typeface="Arial"/>
                <a:hlinkClick r:id="rId32">
                  <a:extLst>
                    <a:ext uri="{A12FA001-AC4F-418D-AE19-62706E023703}">
                      <ahyp:hlinkClr val="tx"/>
                    </a:ext>
                  </a:extLst>
                </a:hlinkClick>
              </a:rPr>
              <a:t>. (Meta)data meet domain-relevant community standards</a:t>
            </a:r>
            <a:endParaRPr b="0" i="0" sz="900" u="none" cap="none" strike="noStrike">
              <a:solidFill>
                <a:srgbClr val="000000"/>
              </a:solidFill>
              <a:latin typeface="Arial"/>
              <a:ea typeface="Arial"/>
              <a:cs typeface="Arial"/>
              <a:sym typeface="Arial"/>
            </a:endParaRPr>
          </a:p>
        </p:txBody>
      </p:sp>
      <p:sp>
        <p:nvSpPr>
          <p:cNvPr id="85" name="Google Shape;85;p5"/>
          <p:cNvSpPr txBox="1"/>
          <p:nvPr/>
        </p:nvSpPr>
        <p:spPr>
          <a:xfrm>
            <a:off x="5538350" y="4693825"/>
            <a:ext cx="3000000" cy="332400"/>
          </a:xfrm>
          <a:prstGeom prst="rect">
            <a:avLst/>
          </a:prstGeom>
          <a:noFill/>
          <a:ln>
            <a:noFill/>
          </a:ln>
        </p:spPr>
        <p:txBody>
          <a:bodyPr anchorCtr="0" anchor="t" bIns="91425" lIns="91425" spcFirstLastPara="1" rIns="91425" wrap="square" tIns="91425">
            <a:spAutoFit/>
          </a:bodyPr>
          <a:lstStyle/>
          <a:p>
            <a:pPr indent="0" lvl="0" marL="295275" rtl="0" algn="l">
              <a:lnSpc>
                <a:spcPct val="110000"/>
              </a:lnSpc>
              <a:spcBef>
                <a:spcPts val="1200"/>
              </a:spcBef>
              <a:spcAft>
                <a:spcPts val="0"/>
              </a:spcAft>
              <a:buNone/>
            </a:pPr>
            <a:r>
              <a:rPr lang="en" sz="960" u="sng">
                <a:solidFill>
                  <a:schemeClr val="accent5"/>
                </a:solidFill>
                <a:hlinkClick r:id="rId33">
                  <a:extLst>
                    <a:ext uri="{A12FA001-AC4F-418D-AE19-62706E023703}">
                      <ahyp:hlinkClr val="tx"/>
                    </a:ext>
                  </a:extLst>
                </a:hlinkClick>
              </a:rPr>
              <a:t>https://www.go-fair.org/fair-principles/</a:t>
            </a:r>
            <a:r>
              <a:rPr lang="en" sz="960">
                <a:solidFill>
                  <a:schemeClr val="dk2"/>
                </a:solidFill>
              </a:rPr>
              <a:t> </a:t>
            </a:r>
            <a:endParaRPr sz="1055">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Some References</a:t>
            </a:r>
            <a:endParaRPr/>
          </a:p>
        </p:txBody>
      </p:sp>
      <p:sp>
        <p:nvSpPr>
          <p:cNvPr id="91" name="Google Shape;91;p6"/>
          <p:cNvSpPr txBox="1"/>
          <p:nvPr>
            <p:ph idx="1" type="body"/>
          </p:nvPr>
        </p:nvSpPr>
        <p:spPr>
          <a:xfrm>
            <a:off x="311700" y="1152474"/>
            <a:ext cx="8393761" cy="3690114"/>
          </a:xfrm>
          <a:prstGeom prst="rect">
            <a:avLst/>
          </a:prstGeom>
          <a:noFill/>
          <a:ln>
            <a:noFill/>
          </a:ln>
        </p:spPr>
        <p:txBody>
          <a:bodyPr anchorCtr="0" anchor="t" bIns="91425" lIns="91425" spcFirstLastPara="1" rIns="91425" wrap="square" tIns="91425">
            <a:noAutofit/>
          </a:bodyPr>
          <a:lstStyle/>
          <a:p>
            <a:pPr indent="-289213" lvl="0" marL="285750" rtl="0" algn="l">
              <a:lnSpc>
                <a:spcPct val="80000"/>
              </a:lnSpc>
              <a:spcBef>
                <a:spcPts val="0"/>
              </a:spcBef>
              <a:spcAft>
                <a:spcPts val="0"/>
              </a:spcAft>
              <a:buSzPts val="1855"/>
              <a:buFont typeface="Arial"/>
              <a:buChar char="•"/>
            </a:pPr>
            <a:r>
              <a:rPr lang="en" sz="1155"/>
              <a:t>National Academies of Sciences, Engineering, and Medicine 2022. Fostering Responsible Computing Research: Foundations and Practices. Washington, DC: The National Academies Press. </a:t>
            </a:r>
            <a:r>
              <a:rPr lang="en" sz="1155" u="sng">
                <a:solidFill>
                  <a:schemeClr val="hlink"/>
                </a:solidFill>
                <a:hlinkClick r:id="rId3"/>
              </a:rPr>
              <a:t>https://doi.org/10.17226/26507</a:t>
            </a:r>
            <a:r>
              <a:rPr lang="en" sz="1155"/>
              <a:t>.</a:t>
            </a:r>
            <a:endParaRPr sz="1155"/>
          </a:p>
          <a:p>
            <a:pPr indent="-289213" lvl="0" marL="285750" rtl="0" algn="l">
              <a:lnSpc>
                <a:spcPct val="80000"/>
              </a:lnSpc>
              <a:spcBef>
                <a:spcPts val="0"/>
              </a:spcBef>
              <a:spcAft>
                <a:spcPts val="0"/>
              </a:spcAft>
              <a:buSzPts val="1855"/>
              <a:buFont typeface="Arial"/>
              <a:buChar char="•"/>
            </a:pPr>
            <a:r>
              <a:rPr lang="en" sz="1155"/>
              <a:t>K. Keahey, J. Anderson, M. Powers and A. Cooper, "Three Pillars of Practical Reproducibility," 2023 IEEE 19th International Conference on e-Science (e-Science), Limassol, Cyprus, 2023, pp. 1-6, </a:t>
            </a:r>
            <a:r>
              <a:rPr lang="en" sz="1155" u="sng">
                <a:solidFill>
                  <a:schemeClr val="hlink"/>
                </a:solidFill>
                <a:hlinkClick r:id="rId4"/>
              </a:rPr>
              <a:t>https://doi.org/10.1109/e-Science58273.2023.10254846</a:t>
            </a:r>
            <a:r>
              <a:rPr lang="en" sz="1155"/>
              <a:t>. </a:t>
            </a:r>
            <a:endParaRPr sz="1155"/>
          </a:p>
          <a:p>
            <a:pPr indent="-289213" lvl="0" marL="285750" rtl="0" algn="l">
              <a:lnSpc>
                <a:spcPct val="80000"/>
              </a:lnSpc>
              <a:spcBef>
                <a:spcPts val="0"/>
              </a:spcBef>
              <a:spcAft>
                <a:spcPts val="0"/>
              </a:spcAft>
              <a:buSzPts val="1855"/>
              <a:buFont typeface="Arial"/>
              <a:buChar char="•"/>
            </a:pPr>
            <a:r>
              <a:rPr lang="en" sz="1155"/>
              <a:t>Mark D. Wilkinson, Michel Dumontier, IJsbrand Jan Aalbersberg, et al. 2016. The FAIR Guiding Principles for scientific data management and stewardship. Scientific Data 3 (2016), 160018. </a:t>
            </a:r>
            <a:r>
              <a:rPr lang="en" sz="1155" u="sng">
                <a:solidFill>
                  <a:schemeClr val="hlink"/>
                </a:solidFill>
                <a:hlinkClick r:id="rId5"/>
              </a:rPr>
              <a:t>https://doi.org/10.1038/sdata.2016.18</a:t>
            </a:r>
            <a:r>
              <a:rPr lang="en" sz="1155"/>
              <a:t> </a:t>
            </a:r>
            <a:endParaRPr sz="1155"/>
          </a:p>
          <a:p>
            <a:pPr indent="-289213" lvl="0" marL="285750" rtl="0" algn="l">
              <a:lnSpc>
                <a:spcPct val="80000"/>
              </a:lnSpc>
              <a:spcBef>
                <a:spcPts val="0"/>
              </a:spcBef>
              <a:spcAft>
                <a:spcPts val="0"/>
              </a:spcAft>
              <a:buSzPts val="1855"/>
              <a:buFont typeface="Arial"/>
              <a:buChar char="•"/>
            </a:pPr>
            <a:r>
              <a:rPr lang="en" sz="1155"/>
              <a:t>David Balenson, Terry Benzel, Eric Eide, David Emmerich, David Johnson, Jelena Mirkovic, and Laura Tinnel. 2022. Toward Findable, Accessible, Interoperable, and Reusable Cybersecurity Artifacts. In Proceedings of the 15th Workshop on Cyber Security Experimentation and Test (CSET '22). Association for Computing Machinery, New York, NY, USA, 65–70. </a:t>
            </a:r>
            <a:r>
              <a:rPr lang="en" sz="1155" u="sng">
                <a:solidFill>
                  <a:schemeClr val="hlink"/>
                </a:solidFill>
                <a:hlinkClick r:id="rId6"/>
              </a:rPr>
              <a:t>https://doi.org/10.1145/3546096.3546104</a:t>
            </a:r>
            <a:r>
              <a:rPr lang="en" sz="1155"/>
              <a:t> </a:t>
            </a:r>
            <a:endParaRPr sz="1155"/>
          </a:p>
          <a:p>
            <a:pPr indent="-289213" lvl="0" marL="285750" rtl="0" algn="l">
              <a:lnSpc>
                <a:spcPct val="80000"/>
              </a:lnSpc>
              <a:spcBef>
                <a:spcPts val="0"/>
              </a:spcBef>
              <a:spcAft>
                <a:spcPts val="0"/>
              </a:spcAft>
              <a:buSzPts val="1855"/>
              <a:buFont typeface="Arial"/>
              <a:buChar char="•"/>
            </a:pPr>
            <a:r>
              <a:rPr lang="en" sz="1155"/>
              <a:t>Suneeta Mall, The 3-R’s of Data-Science: Repeatability, Reproducibility, &amp; Replicability. </a:t>
            </a:r>
            <a:r>
              <a:rPr lang="en" sz="1155" u="sng">
                <a:solidFill>
                  <a:schemeClr val="hlink"/>
                </a:solidFill>
                <a:hlinkClick r:id="rId7"/>
              </a:rPr>
              <a:t>https://suneeta-mall.github.io/slides/3Rs.html</a:t>
            </a:r>
            <a:r>
              <a:rPr lang="en" sz="1155"/>
              <a:t> </a:t>
            </a:r>
            <a:endParaRPr sz="1155"/>
          </a:p>
          <a:p>
            <a:pPr indent="-289213" lvl="0" marL="285750" rtl="0" algn="l">
              <a:lnSpc>
                <a:spcPct val="80000"/>
              </a:lnSpc>
              <a:spcBef>
                <a:spcPts val="0"/>
              </a:spcBef>
              <a:spcAft>
                <a:spcPts val="0"/>
              </a:spcAft>
              <a:buSzPts val="1855"/>
              <a:buFont typeface="Arial"/>
              <a:buChar char="•"/>
            </a:pPr>
            <a:r>
              <a:rPr lang="en" sz="1155"/>
              <a:t>Plesser HE. Reproducibility vs. Replicability: A Brief History of a Confused Terminology. Front Neuroinform. 2018;11:76. Published 2018 Jan 18. </a:t>
            </a:r>
            <a:r>
              <a:rPr lang="en" sz="1155" u="sng">
                <a:solidFill>
                  <a:schemeClr val="hlink"/>
                </a:solidFill>
                <a:hlinkClick r:id="rId8"/>
              </a:rPr>
              <a:t>https://doi.org/10.3389/fninf.2017.00076</a:t>
            </a:r>
            <a:r>
              <a:rPr lang="en" sz="1155"/>
              <a:t>  </a:t>
            </a:r>
            <a:endParaRPr sz="1155"/>
          </a:p>
          <a:p>
            <a:pPr indent="-289213" lvl="0" marL="285750" rtl="0" algn="l">
              <a:lnSpc>
                <a:spcPct val="80000"/>
              </a:lnSpc>
              <a:spcBef>
                <a:spcPts val="0"/>
              </a:spcBef>
              <a:spcAft>
                <a:spcPts val="0"/>
              </a:spcAft>
              <a:buSzPts val="1855"/>
              <a:buFont typeface="Arial"/>
              <a:buChar char="•"/>
            </a:pPr>
            <a:r>
              <a:rPr lang="en" sz="1155"/>
              <a:t>Christian Collberg and Todd A. Proebsting. 2016. Repeatability in Computer Systems Research. Commun. ACM 59, 3 (Feb. 2016), 62–69. </a:t>
            </a:r>
            <a:r>
              <a:rPr lang="en" sz="1155" u="sng">
                <a:solidFill>
                  <a:schemeClr val="hlink"/>
                </a:solidFill>
                <a:hlinkClick r:id="rId9"/>
              </a:rPr>
              <a:t>https://doi.org/10.1145/2812803</a:t>
            </a:r>
            <a:r>
              <a:rPr lang="en" sz="1155"/>
              <a:t> </a:t>
            </a:r>
            <a:endParaRPr sz="1155"/>
          </a:p>
          <a:p>
            <a:pPr indent="-289213" lvl="0" marL="285750" rtl="0" algn="l">
              <a:lnSpc>
                <a:spcPct val="80000"/>
              </a:lnSpc>
              <a:spcBef>
                <a:spcPts val="0"/>
              </a:spcBef>
              <a:spcAft>
                <a:spcPts val="0"/>
              </a:spcAft>
              <a:buSzPts val="1855"/>
              <a:buFont typeface="Arial"/>
              <a:buChar char="•"/>
            </a:pPr>
            <a:r>
              <a:rPr lang="en" sz="1155"/>
              <a:t>Haibe-Kains, B., Adam, G.A., Hosny, A. et al. Transparency and reproducibility in artificial intelligence. Nature 586, E14–E16 (2020). </a:t>
            </a:r>
            <a:r>
              <a:rPr lang="en" sz="1155" u="sng">
                <a:solidFill>
                  <a:schemeClr val="hlink"/>
                </a:solidFill>
                <a:hlinkClick r:id="rId10"/>
              </a:rPr>
              <a:t>https://doi.org/10.1038/s41586-020-2766-y</a:t>
            </a:r>
            <a:endParaRPr sz="1155"/>
          </a:p>
          <a:p>
            <a:pPr indent="-289213" lvl="0" marL="285750" rtl="0" algn="l">
              <a:lnSpc>
                <a:spcPct val="80000"/>
              </a:lnSpc>
              <a:spcBef>
                <a:spcPts val="0"/>
              </a:spcBef>
              <a:spcAft>
                <a:spcPts val="0"/>
              </a:spcAft>
              <a:buSzPts val="1855"/>
              <a:buFont typeface="Arial"/>
              <a:buChar char="•"/>
            </a:pPr>
            <a:r>
              <a:rPr b="1" lang="en" sz="1155"/>
              <a:t>MANY MANY MORE!</a:t>
            </a:r>
            <a:endParaRPr sz="1155"/>
          </a:p>
          <a:p>
            <a:pPr indent="-171450" lvl="0" marL="285750" rtl="0" algn="l">
              <a:lnSpc>
                <a:spcPct val="80000"/>
              </a:lnSpc>
              <a:spcBef>
                <a:spcPts val="0"/>
              </a:spcBef>
              <a:spcAft>
                <a:spcPts val="0"/>
              </a:spcAft>
              <a:buSzPts val="1555"/>
              <a:buFont typeface="Arial"/>
              <a:buNone/>
            </a:pPr>
            <a:r>
              <a:t/>
            </a:r>
            <a:endParaRPr sz="1155"/>
          </a:p>
          <a:p>
            <a:pPr indent="-262890" lvl="0" marL="457200" rtl="0" algn="l">
              <a:lnSpc>
                <a:spcPct val="80000"/>
              </a:lnSpc>
              <a:spcBef>
                <a:spcPts val="0"/>
              </a:spcBef>
              <a:spcAft>
                <a:spcPts val="0"/>
              </a:spcAft>
              <a:buSzPts val="855"/>
              <a:buNone/>
            </a:pPr>
            <a:r>
              <a:t/>
            </a:r>
            <a:endParaRPr sz="1155"/>
          </a:p>
          <a:p>
            <a:pPr indent="0" lvl="0" marL="0" rtl="0" algn="l">
              <a:lnSpc>
                <a:spcPct val="80000"/>
              </a:lnSpc>
              <a:spcBef>
                <a:spcPts val="0"/>
              </a:spcBef>
              <a:spcAft>
                <a:spcPts val="1200"/>
              </a:spcAft>
              <a:buSzPts val="1555"/>
              <a:buNone/>
            </a:pPr>
            <a:r>
              <a:t/>
            </a:r>
            <a:endParaRPr sz="1155"/>
          </a:p>
        </p:txBody>
      </p:sp>
      <p:sp>
        <p:nvSpPr>
          <p:cNvPr id="92" name="Google Shape;9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Main Proposition</a:t>
            </a:r>
            <a:endParaRPr/>
          </a:p>
        </p:txBody>
      </p:sp>
      <p:sp>
        <p:nvSpPr>
          <p:cNvPr id="98" name="Google Shape;98;p7"/>
          <p:cNvSpPr txBox="1"/>
          <p:nvPr>
            <p:ph idx="1" type="body"/>
          </p:nvPr>
        </p:nvSpPr>
        <p:spPr>
          <a:xfrm>
            <a:off x="311700" y="1152475"/>
            <a:ext cx="8412422" cy="35460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17647"/>
              <a:buNone/>
            </a:pPr>
            <a:r>
              <a:rPr b="1" lang="en"/>
              <a:t>The community needs sustainable infrastructure and processes to support reproducibility and replicability including the sharing and reuse of curated datasets, software, and other artifacts </a:t>
            </a:r>
            <a:r>
              <a:rPr lang="en"/>
              <a:t>(including a clear description of their intended uses and limitations)</a:t>
            </a:r>
            <a:endParaRPr/>
          </a:p>
          <a:p>
            <a:pPr indent="0" lvl="0" marL="0" rtl="0" algn="l">
              <a:lnSpc>
                <a:spcPct val="115000"/>
              </a:lnSpc>
              <a:spcBef>
                <a:spcPts val="0"/>
              </a:spcBef>
              <a:spcAft>
                <a:spcPts val="0"/>
              </a:spcAft>
              <a:buSzPct val="117647"/>
              <a:buNone/>
            </a:pPr>
            <a:r>
              <a:t/>
            </a:r>
            <a:endParaRPr/>
          </a:p>
          <a:p>
            <a:pPr indent="0" lvl="0" marL="0" rtl="0" algn="l">
              <a:lnSpc>
                <a:spcPct val="115000"/>
              </a:lnSpc>
              <a:spcBef>
                <a:spcPts val="0"/>
              </a:spcBef>
              <a:spcAft>
                <a:spcPts val="0"/>
              </a:spcAft>
              <a:buSzPct val="117647"/>
              <a:buNone/>
            </a:pPr>
            <a:r>
              <a:rPr lang="en"/>
              <a:t>This will provide researchers with:</a:t>
            </a:r>
            <a:endParaRPr/>
          </a:p>
          <a:p>
            <a:pPr indent="-325755" lvl="0" marL="457200" rtl="0" algn="l">
              <a:lnSpc>
                <a:spcPct val="115000"/>
              </a:lnSpc>
              <a:spcBef>
                <a:spcPts val="0"/>
              </a:spcBef>
              <a:spcAft>
                <a:spcPts val="0"/>
              </a:spcAft>
              <a:buSzPct val="100000"/>
              <a:buFont typeface="Arial"/>
              <a:buChar char="•"/>
            </a:pPr>
            <a:r>
              <a:rPr lang="en"/>
              <a:t>A better understanding of the quality (and how to measure it) and limitations of artifacts</a:t>
            </a:r>
            <a:endParaRPr/>
          </a:p>
          <a:p>
            <a:pPr indent="-325755" lvl="0" marL="457200" rtl="0" algn="l">
              <a:lnSpc>
                <a:spcPct val="115000"/>
              </a:lnSpc>
              <a:spcBef>
                <a:spcPts val="0"/>
              </a:spcBef>
              <a:spcAft>
                <a:spcPts val="0"/>
              </a:spcAft>
              <a:buSzPct val="100000"/>
              <a:buFont typeface="Arial"/>
              <a:buChar char="•"/>
            </a:pPr>
            <a:r>
              <a:rPr lang="en"/>
              <a:t>An improved capability to share and find relevant artifacts as well as knowledge and experience about their use</a:t>
            </a:r>
            <a:endParaRPr/>
          </a:p>
          <a:p>
            <a:pPr indent="0" lvl="0" marL="0" rtl="0" algn="l">
              <a:lnSpc>
                <a:spcPct val="115000"/>
              </a:lnSpc>
              <a:spcBef>
                <a:spcPts val="0"/>
              </a:spcBef>
              <a:spcAft>
                <a:spcPts val="0"/>
              </a:spcAft>
              <a:buSzPct val="117647"/>
              <a:buNone/>
            </a:pPr>
            <a:r>
              <a:t/>
            </a:r>
            <a:endParaRPr/>
          </a:p>
          <a:p>
            <a:pPr indent="0" lvl="0" marL="0" rtl="0" algn="l">
              <a:lnSpc>
                <a:spcPct val="115000"/>
              </a:lnSpc>
              <a:spcBef>
                <a:spcPts val="0"/>
              </a:spcBef>
              <a:spcAft>
                <a:spcPts val="0"/>
              </a:spcAft>
              <a:buSzPct val="117647"/>
              <a:buNone/>
            </a:pPr>
            <a:r>
              <a:rPr lang="en"/>
              <a:t>This, in turn, will help the community </a:t>
            </a:r>
            <a:r>
              <a:rPr b="1" lang="en"/>
              <a:t>better reproduce and replicate experimental results and accumulate and advance knowledge, instead of repeating past mistakes and misunderstanding the implications of previous research results</a:t>
            </a:r>
            <a:endParaRPr b="1"/>
          </a:p>
          <a:p>
            <a:pPr indent="0" lvl="0" marL="0" rtl="0" algn="l">
              <a:lnSpc>
                <a:spcPct val="115000"/>
              </a:lnSpc>
              <a:spcBef>
                <a:spcPts val="0"/>
              </a:spcBef>
              <a:spcAft>
                <a:spcPts val="0"/>
              </a:spcAft>
              <a:buSzPct val="117647"/>
              <a:buNone/>
            </a:pPr>
            <a:r>
              <a:t/>
            </a:r>
            <a:endParaRPr/>
          </a:p>
        </p:txBody>
      </p:sp>
      <p:sp>
        <p:nvSpPr>
          <p:cNvPr id="99" name="Google Shape;9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EXAMPLE COMMUNITY INFRASTRUCTURE </a:t>
            </a:r>
            <a:br>
              <a:rPr lang="en"/>
            </a:br>
            <a:r>
              <a:rPr lang="en"/>
              <a:t>for sharing artifacts and </a:t>
            </a:r>
            <a:br>
              <a:rPr lang="en"/>
            </a:br>
            <a:r>
              <a:rPr lang="en"/>
              <a:t>supporting reproducibility</a:t>
            </a:r>
            <a:endParaRPr/>
          </a:p>
        </p:txBody>
      </p:sp>
      <p:sp>
        <p:nvSpPr>
          <p:cNvPr id="105" name="Google Shape;10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ph type="title"/>
          </p:nvPr>
        </p:nvSpPr>
        <p:spPr>
          <a:xfrm>
            <a:off x="311700" y="230950"/>
            <a:ext cx="8520600" cy="786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39285"/>
              <a:buFont typeface="Arial"/>
              <a:buNone/>
            </a:pPr>
            <a:r>
              <a:rPr lang="en"/>
              <a:t>SEARCCH: Sharing Expertise and Artifacts for Reuse through Cybersecurity Community Hub</a:t>
            </a:r>
            <a:endParaRPr/>
          </a:p>
          <a:p>
            <a:pPr indent="0" lvl="0" marL="0" rtl="0" algn="l">
              <a:lnSpc>
                <a:spcPct val="90000"/>
              </a:lnSpc>
              <a:spcBef>
                <a:spcPts val="0"/>
              </a:spcBef>
              <a:spcAft>
                <a:spcPts val="0"/>
              </a:spcAft>
              <a:buSzPct val="111111"/>
              <a:buNone/>
            </a:pPr>
            <a:r>
              <a:t/>
            </a:r>
            <a:endParaRPr/>
          </a:p>
        </p:txBody>
      </p:sp>
      <p:sp>
        <p:nvSpPr>
          <p:cNvPr id="111" name="Google Shape;1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12" name="Google Shape;112;p9"/>
          <p:cNvPicPr preferRelativeResize="0"/>
          <p:nvPr/>
        </p:nvPicPr>
        <p:blipFill rotWithShape="1">
          <a:blip r:embed="rId3">
            <a:alphaModFix/>
          </a:blip>
          <a:srcRect b="0" l="0" r="0" t="0"/>
          <a:stretch/>
        </p:blipFill>
        <p:spPr>
          <a:xfrm>
            <a:off x="3482182" y="1259619"/>
            <a:ext cx="5320303" cy="3161828"/>
          </a:xfrm>
          <a:prstGeom prst="rect">
            <a:avLst/>
          </a:prstGeom>
          <a:noFill/>
          <a:ln>
            <a:noFill/>
          </a:ln>
        </p:spPr>
      </p:pic>
      <p:sp>
        <p:nvSpPr>
          <p:cNvPr id="113" name="Google Shape;113;p9"/>
          <p:cNvSpPr txBox="1"/>
          <p:nvPr/>
        </p:nvSpPr>
        <p:spPr>
          <a:xfrm>
            <a:off x="232188" y="4614483"/>
            <a:ext cx="353375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4"/>
              </a:rPr>
              <a:t>https://searcch.cyberexperimentation.org/</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4" name="Google Shape;114;p9"/>
          <p:cNvSpPr txBox="1"/>
          <p:nvPr/>
        </p:nvSpPr>
        <p:spPr>
          <a:xfrm>
            <a:off x="341515" y="1222913"/>
            <a:ext cx="5320302" cy="523220"/>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56"/>
              <a:buFont typeface="Arial"/>
              <a:buNone/>
            </a:pPr>
            <a:r>
              <a:rPr b="0" i="0" lang="en" sz="1400" u="none" cap="none" strike="noStrike">
                <a:solidFill>
                  <a:srgbClr val="002060"/>
                </a:solidFill>
                <a:latin typeface="Arial"/>
                <a:ea typeface="Arial"/>
                <a:cs typeface="Arial"/>
                <a:sym typeface="Arial"/>
              </a:rPr>
              <a:t>Goal: Community-driven platform lowers barrier to sharing and reusing research artifacts</a:t>
            </a:r>
            <a:endParaRPr b="0" i="0" sz="1400" u="none" cap="none" strike="noStrike">
              <a:solidFill>
                <a:srgbClr val="000000"/>
              </a:solidFill>
              <a:latin typeface="Arial"/>
              <a:ea typeface="Arial"/>
              <a:cs typeface="Arial"/>
              <a:sym typeface="Arial"/>
            </a:endParaRPr>
          </a:p>
        </p:txBody>
      </p:sp>
      <p:pic>
        <p:nvPicPr>
          <p:cNvPr id="115" name="Google Shape;115;p9"/>
          <p:cNvPicPr preferRelativeResize="0"/>
          <p:nvPr/>
        </p:nvPicPr>
        <p:blipFill rotWithShape="1">
          <a:blip r:embed="rId5">
            <a:alphaModFix/>
          </a:blip>
          <a:srcRect b="0" l="0" r="0" t="0"/>
          <a:stretch/>
        </p:blipFill>
        <p:spPr>
          <a:xfrm>
            <a:off x="3885340" y="4663197"/>
            <a:ext cx="955520" cy="334431"/>
          </a:xfrm>
          <a:prstGeom prst="rect">
            <a:avLst/>
          </a:prstGeom>
          <a:noFill/>
          <a:ln>
            <a:noFill/>
          </a:ln>
        </p:spPr>
      </p:pic>
      <p:pic>
        <p:nvPicPr>
          <p:cNvPr id="116" name="Google Shape;116;p9"/>
          <p:cNvPicPr preferRelativeResize="0"/>
          <p:nvPr/>
        </p:nvPicPr>
        <p:blipFill rotWithShape="1">
          <a:blip r:embed="rId6">
            <a:alphaModFix/>
          </a:blip>
          <a:srcRect b="0" l="0" r="0" t="0"/>
          <a:stretch/>
        </p:blipFill>
        <p:spPr>
          <a:xfrm>
            <a:off x="4770818" y="4758969"/>
            <a:ext cx="1619387" cy="142887"/>
          </a:xfrm>
          <a:prstGeom prst="rect">
            <a:avLst/>
          </a:prstGeom>
          <a:noFill/>
          <a:ln>
            <a:noFill/>
          </a:ln>
        </p:spPr>
      </p:pic>
      <p:pic>
        <p:nvPicPr>
          <p:cNvPr id="117" name="Google Shape;117;p9"/>
          <p:cNvPicPr preferRelativeResize="0"/>
          <p:nvPr/>
        </p:nvPicPr>
        <p:blipFill rotWithShape="1">
          <a:blip r:embed="rId7">
            <a:alphaModFix/>
          </a:blip>
          <a:srcRect b="0" l="0" r="0" t="0"/>
          <a:stretch/>
        </p:blipFill>
        <p:spPr>
          <a:xfrm>
            <a:off x="7475016" y="4744797"/>
            <a:ext cx="1122134" cy="171231"/>
          </a:xfrm>
          <a:prstGeom prst="rect">
            <a:avLst/>
          </a:prstGeom>
          <a:noFill/>
          <a:ln>
            <a:noFill/>
          </a:ln>
        </p:spPr>
      </p:pic>
      <p:pic>
        <p:nvPicPr>
          <p:cNvPr id="118" name="Google Shape;118;p9"/>
          <p:cNvPicPr preferRelativeResize="0"/>
          <p:nvPr/>
        </p:nvPicPr>
        <p:blipFill rotWithShape="1">
          <a:blip r:embed="rId8">
            <a:alphaModFix/>
          </a:blip>
          <a:srcRect b="0" l="0" r="0" t="0"/>
          <a:stretch/>
        </p:blipFill>
        <p:spPr>
          <a:xfrm>
            <a:off x="6430087" y="4686674"/>
            <a:ext cx="955520" cy="287477"/>
          </a:xfrm>
          <a:prstGeom prst="rect">
            <a:avLst/>
          </a:prstGeom>
          <a:noFill/>
          <a:ln>
            <a:noFill/>
          </a:ln>
        </p:spPr>
      </p:pic>
      <p:sp>
        <p:nvSpPr>
          <p:cNvPr id="119" name="Google Shape;119;p9"/>
          <p:cNvSpPr txBox="1"/>
          <p:nvPr/>
        </p:nvSpPr>
        <p:spPr>
          <a:xfrm>
            <a:off x="311700" y="2173778"/>
            <a:ext cx="2729674" cy="1969770"/>
          </a:xfrm>
          <a:prstGeom prst="rect">
            <a:avLst/>
          </a:prstGeom>
          <a:noFill/>
          <a:ln>
            <a:noFill/>
          </a:ln>
        </p:spPr>
        <p:txBody>
          <a:bodyPr anchorCtr="0" anchor="t" bIns="45700" lIns="91425" spcFirstLastPara="1" rIns="91425" wrap="square" tIns="45700">
            <a:spAutoFit/>
          </a:bodyPr>
          <a:lstStyle/>
          <a:p>
            <a:pPr indent="-117475" lvl="0" marL="117475" marR="0" rtl="0" algn="l">
              <a:lnSpc>
                <a:spcPct val="100000"/>
              </a:lnSpc>
              <a:spcBef>
                <a:spcPts val="0"/>
              </a:spcBef>
              <a:spcAft>
                <a:spcPts val="0"/>
              </a:spcAft>
              <a:buClr>
                <a:schemeClr val="dk1"/>
              </a:buClr>
              <a:buSzPts val="856"/>
              <a:buFont typeface="Arial"/>
              <a:buChar char="•"/>
            </a:pPr>
            <a:r>
              <a:rPr b="0" i="0" lang="en" sz="1400" u="none" cap="none" strike="noStrike">
                <a:solidFill>
                  <a:schemeClr val="dk1"/>
                </a:solidFill>
                <a:latin typeface="Arial"/>
                <a:ea typeface="Arial"/>
                <a:cs typeface="Arial"/>
                <a:sym typeface="Arial"/>
              </a:rPr>
              <a:t>Rich metadata representation enables researchers to better describe and find relevant artifacts</a:t>
            </a:r>
            <a:endParaRPr b="0" i="0" sz="1400" u="none" cap="none" strike="noStrike">
              <a:solidFill>
                <a:srgbClr val="000000"/>
              </a:solidFill>
              <a:latin typeface="Arial"/>
              <a:ea typeface="Arial"/>
              <a:cs typeface="Arial"/>
              <a:sym typeface="Arial"/>
            </a:endParaRPr>
          </a:p>
          <a:p>
            <a:pPr indent="-117475" lvl="0" marL="117475" marR="0" rtl="0" algn="l">
              <a:lnSpc>
                <a:spcPct val="100000"/>
              </a:lnSpc>
              <a:spcBef>
                <a:spcPts val="1200"/>
              </a:spcBef>
              <a:spcAft>
                <a:spcPts val="0"/>
              </a:spcAft>
              <a:buClr>
                <a:schemeClr val="dk1"/>
              </a:buClr>
              <a:buSzPts val="856"/>
              <a:buFont typeface="Arial"/>
              <a:buChar char="•"/>
            </a:pPr>
            <a:r>
              <a:rPr b="0" i="0" lang="en" sz="1400" u="none" cap="none" strike="noStrike">
                <a:solidFill>
                  <a:schemeClr val="dk1"/>
                </a:solidFill>
                <a:latin typeface="Arial"/>
                <a:ea typeface="Arial"/>
                <a:cs typeface="Arial"/>
                <a:sym typeface="Arial"/>
              </a:rPr>
              <a:t>Import, curation, and search functions enable greater scientific quality of cybersecurity research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