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sldIdLst>
    <p:sldId id="256" r:id="rId2"/>
    <p:sldId id="257" r:id="rId3"/>
    <p:sldId id="258" r:id="rId4"/>
    <p:sldId id="260" r:id="rId5"/>
    <p:sldId id="317" r:id="rId6"/>
    <p:sldId id="265" r:id="rId7"/>
    <p:sldId id="310" r:id="rId8"/>
    <p:sldId id="277" r:id="rId9"/>
    <p:sldId id="278" r:id="rId10"/>
    <p:sldId id="279" r:id="rId11"/>
    <p:sldId id="311" r:id="rId12"/>
    <p:sldId id="281" r:id="rId13"/>
    <p:sldId id="283" r:id="rId14"/>
    <p:sldId id="284" r:id="rId15"/>
    <p:sldId id="312" r:id="rId16"/>
    <p:sldId id="313" r:id="rId17"/>
    <p:sldId id="306" r:id="rId18"/>
    <p:sldId id="286" r:id="rId19"/>
    <p:sldId id="301" r:id="rId20"/>
    <p:sldId id="302" r:id="rId21"/>
    <p:sldId id="303" r:id="rId22"/>
    <p:sldId id="304" r:id="rId23"/>
    <p:sldId id="305" r:id="rId24"/>
    <p:sldId id="314" r:id="rId25"/>
    <p:sldId id="315" r:id="rId26"/>
    <p:sldId id="307" r:id="rId27"/>
    <p:sldId id="308" r:id="rId28"/>
    <p:sldId id="309" r:id="rId29"/>
    <p:sldId id="318" r:id="rId30"/>
    <p:sldId id="316" r:id="rId31"/>
    <p:sldId id="319" r:id="rId32"/>
    <p:sldId id="320" r:id="rId33"/>
  </p:sldIdLst>
  <p:sldSz cx="12192000" cy="6858000"/>
  <p:notesSz cx="6858000" cy="9144000"/>
  <p:embeddedFontLst>
    <p:embeddedFont>
      <p:font typeface="Basier Square Narrow" pitchFamily="2" charset="77"/>
      <p:regular r:id="rId35"/>
    </p:embeddedFont>
    <p:embeddedFont>
      <p:font typeface="Novela" pitchFamily="2" charset="77"/>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770"/>
    <a:srgbClr val="E98A69"/>
    <a:srgbClr val="70D6FF"/>
    <a:srgbClr val="0484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7"/>
    <p:restoredTop sz="88873"/>
  </p:normalViewPr>
  <p:slideViewPr>
    <p:cSldViewPr snapToGrid="0">
      <p:cViewPr varScale="1">
        <p:scale>
          <a:sx n="105" d="100"/>
          <a:sy n="105" d="100"/>
        </p:scale>
        <p:origin x="712" y="176"/>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asier Square Narrow"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asier Square Narrow" pitchFamily="2" charset="77"/>
              </a:defRPr>
            </a:lvl1pPr>
          </a:lstStyle>
          <a:p>
            <a:fld id="{7FE9B6D6-396A-6748-ABF8-A911E3280C9A}" type="datetimeFigureOut">
              <a:rPr lang="en-US" smtClean="0"/>
              <a:pPr/>
              <a:t>7/29/24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asier Square Narrow"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asier Square Narrow" pitchFamily="2" charset="77"/>
              </a:defRPr>
            </a:lvl1pPr>
          </a:lstStyle>
          <a:p>
            <a:fld id="{B12E5F89-915E-3540-8053-B0AB425B846A}" type="slidenum">
              <a:rPr lang="en-US" smtClean="0"/>
              <a:pPr/>
              <a:t>‹#›</a:t>
            </a:fld>
            <a:endParaRPr lang="en-US" dirty="0"/>
          </a:p>
        </p:txBody>
      </p:sp>
    </p:spTree>
    <p:extLst>
      <p:ext uri="{BB962C8B-B14F-4D97-AF65-F5344CB8AC3E}">
        <p14:creationId xmlns:p14="http://schemas.microsoft.com/office/powerpoint/2010/main" val="2714029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asier Square Narrow" pitchFamily="2" charset="77"/>
        <a:ea typeface="+mn-ea"/>
        <a:cs typeface="+mn-cs"/>
      </a:defRPr>
    </a:lvl1pPr>
    <a:lvl2pPr marL="457200" algn="l" defTabSz="914400" rtl="0" eaLnBrk="1" latinLnBrk="0" hangingPunct="1">
      <a:defRPr sz="1200" b="0" i="0" kern="1200">
        <a:solidFill>
          <a:schemeClr val="tx1"/>
        </a:solidFill>
        <a:latin typeface="Basier Square Narrow" pitchFamily="2" charset="77"/>
        <a:ea typeface="+mn-ea"/>
        <a:cs typeface="+mn-cs"/>
      </a:defRPr>
    </a:lvl2pPr>
    <a:lvl3pPr marL="914400" algn="l" defTabSz="914400" rtl="0" eaLnBrk="1" latinLnBrk="0" hangingPunct="1">
      <a:defRPr sz="1200" b="0" i="0" kern="1200">
        <a:solidFill>
          <a:schemeClr val="tx1"/>
        </a:solidFill>
        <a:latin typeface="Basier Square Narrow" pitchFamily="2" charset="77"/>
        <a:ea typeface="+mn-ea"/>
        <a:cs typeface="+mn-cs"/>
      </a:defRPr>
    </a:lvl3pPr>
    <a:lvl4pPr marL="1371600" algn="l" defTabSz="914400" rtl="0" eaLnBrk="1" latinLnBrk="0" hangingPunct="1">
      <a:defRPr sz="1200" b="0" i="0" kern="1200">
        <a:solidFill>
          <a:schemeClr val="tx1"/>
        </a:solidFill>
        <a:latin typeface="Basier Square Narrow" pitchFamily="2" charset="77"/>
        <a:ea typeface="+mn-ea"/>
        <a:cs typeface="+mn-cs"/>
      </a:defRPr>
    </a:lvl4pPr>
    <a:lvl5pPr marL="1828800" algn="l" defTabSz="914400" rtl="0" eaLnBrk="1" latinLnBrk="0" hangingPunct="1">
      <a:defRPr sz="1200" b="0" i="0" kern="1200">
        <a:solidFill>
          <a:schemeClr val="tx1"/>
        </a:solidFill>
        <a:latin typeface="Basier Square Narrow"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Hannah Cohoon and I’m a postdoc in the </a:t>
            </a:r>
            <a:r>
              <a:rPr lang="en-US" dirty="0" err="1"/>
              <a:t>Kalhert</a:t>
            </a:r>
            <a:r>
              <a:rPr lang="en-US" dirty="0"/>
              <a:t> school of computing, working with Rob and Eric and some of our human centered computing faculty and students. </a:t>
            </a:r>
          </a:p>
          <a:p>
            <a:r>
              <a:rPr lang="en-US" dirty="0"/>
              <a:t>I’m going to talk to you about user research and how it’s helping CloudLab and could help you.</a:t>
            </a:r>
          </a:p>
        </p:txBody>
      </p:sp>
      <p:sp>
        <p:nvSpPr>
          <p:cNvPr id="4" name="Slide Number Placeholder 3"/>
          <p:cNvSpPr>
            <a:spLocks noGrp="1"/>
          </p:cNvSpPr>
          <p:nvPr>
            <p:ph type="sldNum" sz="quarter" idx="5"/>
          </p:nvPr>
        </p:nvSpPr>
        <p:spPr/>
        <p:txBody>
          <a:bodyPr/>
          <a:lstStyle/>
          <a:p>
            <a:fld id="{B12E5F89-915E-3540-8053-B0AB425B846A}" type="slidenum">
              <a:rPr lang="en-US" smtClean="0"/>
              <a:t>1</a:t>
            </a:fld>
            <a:endParaRPr lang="en-US"/>
          </a:p>
        </p:txBody>
      </p:sp>
    </p:spTree>
    <p:extLst>
      <p:ext uri="{BB962C8B-B14F-4D97-AF65-F5344CB8AC3E}">
        <p14:creationId xmlns:p14="http://schemas.microsoft.com/office/powerpoint/2010/main" val="158092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done follow ups to this work, delving deeper into some of our findings and possible paths forward. This subsequent work involved more interviews and also surveys. [CLICK]  Surveys, like interview protocols, require some iteration to prepare—you draft the questions, [CLICK] you decide what kind of scale you’re going to use (How much variability do you want? are you going to allow a middle option? ), [CLICK]  then you distribute the draft to a few people make sure your questions make sense, [CLICK] then you revise and then distribute the new version. More extensive surveys require more work.</a:t>
            </a:r>
          </a:p>
        </p:txBody>
      </p:sp>
      <p:sp>
        <p:nvSpPr>
          <p:cNvPr id="4" name="Slide Number Placeholder 3"/>
          <p:cNvSpPr>
            <a:spLocks noGrp="1"/>
          </p:cNvSpPr>
          <p:nvPr>
            <p:ph type="sldNum" sz="quarter" idx="5"/>
          </p:nvPr>
        </p:nvSpPr>
        <p:spPr/>
        <p:txBody>
          <a:bodyPr/>
          <a:lstStyle/>
          <a:p>
            <a:fld id="{B12E5F89-915E-3540-8053-B0AB425B846A}" type="slidenum">
              <a:rPr lang="en-US" smtClean="0"/>
              <a:t>10</a:t>
            </a:fld>
            <a:endParaRPr lang="en-US"/>
          </a:p>
        </p:txBody>
      </p:sp>
    </p:spTree>
    <p:extLst>
      <p:ext uri="{BB962C8B-B14F-4D97-AF65-F5344CB8AC3E}">
        <p14:creationId xmlns:p14="http://schemas.microsoft.com/office/powerpoint/2010/main" val="2716647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case, we were surveying people about some visualizations we were considering using. So we asked questions to help us figure out if they could actually understand the charts we made. [CLICK] Because if they don’t understand them then A) that’s a problem and B) that is a confound in the rest of our data. </a:t>
            </a:r>
          </a:p>
          <a:p>
            <a:endParaRPr lang="en-US" dirty="0"/>
          </a:p>
          <a:p>
            <a:r>
              <a:rPr lang="en-US" dirty="0"/>
              <a:t>[CLICK] We also asked questions about what they thought of the visualizations so that we could understand how users might react to them and use them. </a:t>
            </a:r>
          </a:p>
        </p:txBody>
      </p:sp>
      <p:sp>
        <p:nvSpPr>
          <p:cNvPr id="4" name="Slide Number Placeholder 3"/>
          <p:cNvSpPr>
            <a:spLocks noGrp="1"/>
          </p:cNvSpPr>
          <p:nvPr>
            <p:ph type="sldNum" sz="quarter" idx="5"/>
          </p:nvPr>
        </p:nvSpPr>
        <p:spPr/>
        <p:txBody>
          <a:bodyPr/>
          <a:lstStyle/>
          <a:p>
            <a:fld id="{B12E5F89-915E-3540-8053-B0AB425B846A}" type="slidenum">
              <a:rPr lang="en-US" smtClean="0"/>
              <a:t>11</a:t>
            </a:fld>
            <a:endParaRPr lang="en-US"/>
          </a:p>
        </p:txBody>
      </p:sp>
    </p:spTree>
    <p:extLst>
      <p:ext uri="{BB962C8B-B14F-4D97-AF65-F5344CB8AC3E}">
        <p14:creationId xmlns:p14="http://schemas.microsoft.com/office/powerpoint/2010/main" val="338150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that helped us along the way with this work is that we established a user feedback group. Recruitment can be difficult—especially busy academics—so having this pool of people who have agreed to be contacted for user research is great. </a:t>
            </a:r>
          </a:p>
        </p:txBody>
      </p:sp>
      <p:sp>
        <p:nvSpPr>
          <p:cNvPr id="4" name="Slide Number Placeholder 3"/>
          <p:cNvSpPr>
            <a:spLocks noGrp="1"/>
          </p:cNvSpPr>
          <p:nvPr>
            <p:ph type="sldNum" sz="quarter" idx="5"/>
          </p:nvPr>
        </p:nvSpPr>
        <p:spPr/>
        <p:txBody>
          <a:bodyPr/>
          <a:lstStyle/>
          <a:p>
            <a:fld id="{B12E5F89-915E-3540-8053-B0AB425B846A}" type="slidenum">
              <a:rPr lang="en-US" smtClean="0"/>
              <a:t>12</a:t>
            </a:fld>
            <a:endParaRPr lang="en-US"/>
          </a:p>
        </p:txBody>
      </p:sp>
    </p:spTree>
    <p:extLst>
      <p:ext uri="{BB962C8B-B14F-4D97-AF65-F5344CB8AC3E}">
        <p14:creationId xmlns:p14="http://schemas.microsoft.com/office/powerpoint/2010/main" val="2307073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what we did, but what did we learn? For one, we learned about users’ routines and found ways we can support them better. </a:t>
            </a:r>
          </a:p>
          <a:p>
            <a:r>
              <a:rPr lang="en-US" dirty="0"/>
              <a:t>[CLICK] For instance, we found that a common workflow is for users to instantiate an experiment and then immediately click on this “List View” tab to copy SSH commands with keyboard shortcuts or the right click dropdown menu.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how pervasive this workflow was, we actually introduced some UI changes to better support it. For instance, [CLICK] we now have a copy button for the commands. You can see it on the right here, it's a clip board that I've circled. We’ve changed the tab defaults as well. </a:t>
            </a:r>
          </a:p>
        </p:txBody>
      </p:sp>
      <p:sp>
        <p:nvSpPr>
          <p:cNvPr id="4" name="Slide Number Placeholder 3"/>
          <p:cNvSpPr>
            <a:spLocks noGrp="1"/>
          </p:cNvSpPr>
          <p:nvPr>
            <p:ph type="sldNum" sz="quarter" idx="5"/>
          </p:nvPr>
        </p:nvSpPr>
        <p:spPr/>
        <p:txBody>
          <a:bodyPr/>
          <a:lstStyle/>
          <a:p>
            <a:fld id="{B12E5F89-915E-3540-8053-B0AB425B846A}" type="slidenum">
              <a:rPr lang="en-US" smtClean="0"/>
              <a:t>13</a:t>
            </a:fld>
            <a:endParaRPr lang="en-US"/>
          </a:p>
        </p:txBody>
      </p:sp>
    </p:spTree>
    <p:extLst>
      <p:ext uri="{BB962C8B-B14F-4D97-AF65-F5344CB8AC3E}">
        <p14:creationId xmlns:p14="http://schemas.microsoft.com/office/powerpoint/2010/main" val="1000879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habits we learned about were a pleasant surprise. CloudLab has had a reservation system that helps get more nodes to more users, but the development team has been concerned about hoarding behavior among people who DO have nodes. So we were surprised and happy when we heard about people trying their best to return nodes quickly as a matter of routine. </a:t>
            </a:r>
          </a:p>
          <a:p>
            <a:endParaRPr lang="en-US" dirty="0"/>
          </a:p>
          <a:p>
            <a:r>
              <a:rPr lang="en-US" dirty="0"/>
              <a:t>[CLICK] And this is actually part of why we tried out those visualizations. We were attempting to encourage more of that behavior. </a:t>
            </a:r>
          </a:p>
          <a:p>
            <a:endParaRPr lang="en-US" dirty="0"/>
          </a:p>
        </p:txBody>
      </p:sp>
      <p:sp>
        <p:nvSpPr>
          <p:cNvPr id="4" name="Slide Number Placeholder 3"/>
          <p:cNvSpPr>
            <a:spLocks noGrp="1"/>
          </p:cNvSpPr>
          <p:nvPr>
            <p:ph type="sldNum" sz="quarter" idx="5"/>
          </p:nvPr>
        </p:nvSpPr>
        <p:spPr/>
        <p:txBody>
          <a:bodyPr/>
          <a:lstStyle/>
          <a:p>
            <a:fld id="{B12E5F89-915E-3540-8053-B0AB425B846A}" type="slidenum">
              <a:rPr lang="en-US" smtClean="0"/>
              <a:t>14</a:t>
            </a:fld>
            <a:endParaRPr lang="en-US"/>
          </a:p>
        </p:txBody>
      </p:sp>
    </p:spTree>
    <p:extLst>
      <p:ext uri="{BB962C8B-B14F-4D97-AF65-F5344CB8AC3E}">
        <p14:creationId xmlns:p14="http://schemas.microsoft.com/office/powerpoint/2010/main" val="1917485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reason for our visualizations was the confusion we knew users had about the reservation system—members of the same project on CloudLab share access to reserved nodes and users were often not aware of that. </a:t>
            </a:r>
          </a:p>
        </p:txBody>
      </p:sp>
      <p:sp>
        <p:nvSpPr>
          <p:cNvPr id="4" name="Slide Number Placeholder 3"/>
          <p:cNvSpPr>
            <a:spLocks noGrp="1"/>
          </p:cNvSpPr>
          <p:nvPr>
            <p:ph type="sldNum" sz="quarter" idx="5"/>
          </p:nvPr>
        </p:nvSpPr>
        <p:spPr/>
        <p:txBody>
          <a:bodyPr/>
          <a:lstStyle/>
          <a:p>
            <a:fld id="{B12E5F89-915E-3540-8053-B0AB425B846A}" type="slidenum">
              <a:rPr lang="en-US" smtClean="0"/>
              <a:t>15</a:t>
            </a:fld>
            <a:endParaRPr lang="en-US"/>
          </a:p>
        </p:txBody>
      </p:sp>
    </p:spTree>
    <p:extLst>
      <p:ext uri="{BB962C8B-B14F-4D97-AF65-F5344CB8AC3E}">
        <p14:creationId xmlns:p14="http://schemas.microsoft.com/office/powerpoint/2010/main" val="381911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reservation system surfaced as a trouble spot in other ways: because nodes were shared, even if people understood the system, they might still have trouble with it. </a:t>
            </a:r>
          </a:p>
          <a:p>
            <a:r>
              <a:rPr lang="en-US" dirty="0"/>
              <a:t>One participant told us that they had reserved some nodes, but their project mate also needed them. [CLICK] After their PI decided the project mate would get to use the nodes, our participant missed their publication deadline because they couldn’t run their experiment.</a:t>
            </a:r>
          </a:p>
        </p:txBody>
      </p:sp>
      <p:sp>
        <p:nvSpPr>
          <p:cNvPr id="4" name="Slide Number Placeholder 3"/>
          <p:cNvSpPr>
            <a:spLocks noGrp="1"/>
          </p:cNvSpPr>
          <p:nvPr>
            <p:ph type="sldNum" sz="quarter" idx="5"/>
          </p:nvPr>
        </p:nvSpPr>
        <p:spPr/>
        <p:txBody>
          <a:bodyPr/>
          <a:lstStyle/>
          <a:p>
            <a:fld id="{B12E5F89-915E-3540-8053-B0AB425B846A}" type="slidenum">
              <a:rPr lang="en-US" smtClean="0"/>
              <a:t>16</a:t>
            </a:fld>
            <a:endParaRPr lang="en-US"/>
          </a:p>
        </p:txBody>
      </p:sp>
    </p:spTree>
    <p:extLst>
      <p:ext uri="{BB962C8B-B14F-4D97-AF65-F5344CB8AC3E}">
        <p14:creationId xmlns:p14="http://schemas.microsoft.com/office/powerpoint/2010/main" val="4089373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made some small changes to CloudLab like the ones I mentioned earlier, but after gaining some direction from these initial findings about trouble spots, we sought to make some more significant changes to address the issues. </a:t>
            </a:r>
          </a:p>
          <a:p>
            <a:endParaRPr lang="en-US" dirty="0"/>
          </a:p>
          <a:p>
            <a:r>
              <a:rPr lang="en-US" dirty="0"/>
              <a:t>[CLICK] We drew on prior literature to design some new visualizations that we thought would help users coordinate node use and better understand that reservations are shared resources among project members. And then, like I described already, we evaluated those with surveys and interviews.</a:t>
            </a:r>
          </a:p>
        </p:txBody>
      </p:sp>
      <p:sp>
        <p:nvSpPr>
          <p:cNvPr id="4" name="Slide Number Placeholder 3"/>
          <p:cNvSpPr>
            <a:spLocks noGrp="1"/>
          </p:cNvSpPr>
          <p:nvPr>
            <p:ph type="sldNum" sz="quarter" idx="5"/>
          </p:nvPr>
        </p:nvSpPr>
        <p:spPr/>
        <p:txBody>
          <a:bodyPr/>
          <a:lstStyle/>
          <a:p>
            <a:fld id="{F7C313EA-1BF9-ED48-B820-06AEF8B4CF8B}" type="slidenum">
              <a:rPr lang="en-US" smtClean="0"/>
              <a:t>17</a:t>
            </a:fld>
            <a:endParaRPr lang="en-US"/>
          </a:p>
        </p:txBody>
      </p:sp>
    </p:spTree>
    <p:extLst>
      <p:ext uri="{BB962C8B-B14F-4D97-AF65-F5344CB8AC3E}">
        <p14:creationId xmlns:p14="http://schemas.microsoft.com/office/powerpoint/2010/main" val="2220657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visualized a project’s reserved nodes in a pie chart, breaking them down into shares according to whose experiment they were allocated to—me, someone else in my project, or no one. We thought this would emphasize that reservations are a project level resource.</a:t>
            </a:r>
          </a:p>
        </p:txBody>
      </p:sp>
      <p:sp>
        <p:nvSpPr>
          <p:cNvPr id="4" name="Slide Number Placeholder 3"/>
          <p:cNvSpPr>
            <a:spLocks noGrp="1"/>
          </p:cNvSpPr>
          <p:nvPr>
            <p:ph type="sldNum" sz="quarter" idx="5"/>
          </p:nvPr>
        </p:nvSpPr>
        <p:spPr/>
        <p:txBody>
          <a:bodyPr/>
          <a:lstStyle/>
          <a:p>
            <a:fld id="{9779D7D7-4A2D-6646-8218-8236289A7C9E}" type="slidenum">
              <a:rPr lang="en-US" smtClean="0"/>
              <a:t>18</a:t>
            </a:fld>
            <a:endParaRPr lang="en-US"/>
          </a:p>
        </p:txBody>
      </p:sp>
    </p:spTree>
    <p:extLst>
      <p:ext uri="{BB962C8B-B14F-4D97-AF65-F5344CB8AC3E}">
        <p14:creationId xmlns:p14="http://schemas.microsoft.com/office/powerpoint/2010/main" val="3919474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also allowed people to filter by node type so that they can pay attention to what matters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 filtered state shows my project’s reserved nodes of a specific type and whose experiments they belong to. C4130 hosted at Clemson. </a:t>
            </a:r>
          </a:p>
          <a:p>
            <a:endParaRPr lang="en-US" dirty="0"/>
          </a:p>
        </p:txBody>
      </p:sp>
      <p:sp>
        <p:nvSpPr>
          <p:cNvPr id="4" name="Slide Number Placeholder 3"/>
          <p:cNvSpPr>
            <a:spLocks noGrp="1"/>
          </p:cNvSpPr>
          <p:nvPr>
            <p:ph type="sldNum" sz="quarter" idx="5"/>
          </p:nvPr>
        </p:nvSpPr>
        <p:spPr/>
        <p:txBody>
          <a:bodyPr/>
          <a:lstStyle/>
          <a:p>
            <a:fld id="{F7C313EA-1BF9-ED48-B820-06AEF8B4CF8B}" type="slidenum">
              <a:rPr lang="en-US" smtClean="0"/>
              <a:t>19</a:t>
            </a:fld>
            <a:endParaRPr lang="en-US"/>
          </a:p>
        </p:txBody>
      </p:sp>
    </p:spTree>
    <p:extLst>
      <p:ext uri="{BB962C8B-B14F-4D97-AF65-F5344CB8AC3E}">
        <p14:creationId xmlns:p14="http://schemas.microsoft.com/office/powerpoint/2010/main" val="113562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might already know some of the challenges your users have. [CLICK] CloudLab, for instance, has been giving the same answer to questions about the reservation system since 2017.</a:t>
            </a:r>
          </a:p>
          <a:p>
            <a:endParaRPr lang="en-US" dirty="0"/>
          </a:p>
        </p:txBody>
      </p:sp>
      <p:sp>
        <p:nvSpPr>
          <p:cNvPr id="4" name="Slide Number Placeholder 3"/>
          <p:cNvSpPr>
            <a:spLocks noGrp="1"/>
          </p:cNvSpPr>
          <p:nvPr>
            <p:ph type="sldNum" sz="quarter" idx="5"/>
          </p:nvPr>
        </p:nvSpPr>
        <p:spPr/>
        <p:txBody>
          <a:bodyPr/>
          <a:lstStyle/>
          <a:p>
            <a:fld id="{B12E5F89-915E-3540-8053-B0AB425B846A}" type="slidenum">
              <a:rPr lang="en-US" smtClean="0"/>
              <a:t>2</a:t>
            </a:fld>
            <a:endParaRPr lang="en-US"/>
          </a:p>
        </p:txBody>
      </p:sp>
    </p:spTree>
    <p:extLst>
      <p:ext uri="{BB962C8B-B14F-4D97-AF65-F5344CB8AC3E}">
        <p14:creationId xmlns:p14="http://schemas.microsoft.com/office/powerpoint/2010/main" val="3780853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survey to evaluate this visualization, we asked a comprehension question:  is it true/false or impossible to know if a C4130 node is in use in one of my experiments. You might try to answer the question yourself now. [pause]</a:t>
            </a:r>
          </a:p>
          <a:p>
            <a:endParaRPr lang="en-US" dirty="0"/>
          </a:p>
        </p:txBody>
      </p:sp>
      <p:sp>
        <p:nvSpPr>
          <p:cNvPr id="4" name="Slide Number Placeholder 3"/>
          <p:cNvSpPr>
            <a:spLocks noGrp="1"/>
          </p:cNvSpPr>
          <p:nvPr>
            <p:ph type="sldNum" sz="quarter" idx="5"/>
          </p:nvPr>
        </p:nvSpPr>
        <p:spPr/>
        <p:txBody>
          <a:bodyPr/>
          <a:lstStyle/>
          <a:p>
            <a:fld id="{F7C313EA-1BF9-ED48-B820-06AEF8B4CF8B}" type="slidenum">
              <a:rPr lang="en-US" smtClean="0"/>
              <a:t>20</a:t>
            </a:fld>
            <a:endParaRPr lang="en-US"/>
          </a:p>
        </p:txBody>
      </p:sp>
    </p:spTree>
    <p:extLst>
      <p:ext uri="{BB962C8B-B14F-4D97-AF65-F5344CB8AC3E}">
        <p14:creationId xmlns:p14="http://schemas.microsoft.com/office/powerpoint/2010/main" val="2012836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users said true, I’m using the node.</a:t>
            </a:r>
          </a:p>
        </p:txBody>
      </p:sp>
      <p:sp>
        <p:nvSpPr>
          <p:cNvPr id="4" name="Slide Number Placeholder 3"/>
          <p:cNvSpPr>
            <a:spLocks noGrp="1"/>
          </p:cNvSpPr>
          <p:nvPr>
            <p:ph type="sldNum" sz="quarter" idx="5"/>
          </p:nvPr>
        </p:nvSpPr>
        <p:spPr/>
        <p:txBody>
          <a:bodyPr/>
          <a:lstStyle/>
          <a:p>
            <a:fld id="{F7C313EA-1BF9-ED48-B820-06AEF8B4CF8B}" type="slidenum">
              <a:rPr lang="en-US" smtClean="0"/>
              <a:t>21</a:t>
            </a:fld>
            <a:endParaRPr lang="en-US"/>
          </a:p>
        </p:txBody>
      </p:sp>
    </p:spTree>
    <p:extLst>
      <p:ext uri="{BB962C8B-B14F-4D97-AF65-F5344CB8AC3E}">
        <p14:creationId xmlns:p14="http://schemas.microsoft.com/office/powerpoint/2010/main" val="439635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But…the answer we considered to be “right” was that you can’t tell. The node has been reserved and, on top of that, allocated to an experiment of mine but from the CloudLab developers’ perspective, whether or not it’s in </a:t>
            </a:r>
            <a:r>
              <a:rPr lang="en-US" i="1" dirty="0"/>
              <a:t>use</a:t>
            </a:r>
            <a:r>
              <a:rPr lang="en-US" dirty="0"/>
              <a:t> depends on if I’m asking it to do any work—not just be waiting for me.</a:t>
            </a:r>
          </a:p>
          <a:p>
            <a:endParaRPr lang="en-US" dirty="0"/>
          </a:p>
          <a:p>
            <a:r>
              <a:rPr lang="en-US" dirty="0"/>
              <a:t>This is a common occurrence in user research—users often have different language and assumptions from system developers.</a:t>
            </a:r>
          </a:p>
        </p:txBody>
      </p:sp>
      <p:sp>
        <p:nvSpPr>
          <p:cNvPr id="4" name="Slide Number Placeholder 3"/>
          <p:cNvSpPr>
            <a:spLocks noGrp="1"/>
          </p:cNvSpPr>
          <p:nvPr>
            <p:ph type="sldNum" sz="quarter" idx="5"/>
          </p:nvPr>
        </p:nvSpPr>
        <p:spPr/>
        <p:txBody>
          <a:bodyPr/>
          <a:lstStyle/>
          <a:p>
            <a:fld id="{F7C313EA-1BF9-ED48-B820-06AEF8B4CF8B}" type="slidenum">
              <a:rPr lang="en-US" smtClean="0"/>
              <a:t>22</a:t>
            </a:fld>
            <a:endParaRPr lang="en-US"/>
          </a:p>
        </p:txBody>
      </p:sp>
    </p:spTree>
    <p:extLst>
      <p:ext uri="{BB962C8B-B14F-4D97-AF65-F5344CB8AC3E}">
        <p14:creationId xmlns:p14="http://schemas.microsoft.com/office/powerpoint/2010/main" val="2139953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decided that rather than introduce visualizations to guide interaction with the system, </a:t>
            </a:r>
          </a:p>
        </p:txBody>
      </p:sp>
      <p:sp>
        <p:nvSpPr>
          <p:cNvPr id="4" name="Slide Number Placeholder 3"/>
          <p:cNvSpPr>
            <a:spLocks noGrp="1"/>
          </p:cNvSpPr>
          <p:nvPr>
            <p:ph type="sldNum" sz="quarter" idx="5"/>
          </p:nvPr>
        </p:nvSpPr>
        <p:spPr/>
        <p:txBody>
          <a:bodyPr/>
          <a:lstStyle/>
          <a:p>
            <a:fld id="{B12E5F89-915E-3540-8053-B0AB425B846A}" type="slidenum">
              <a:rPr lang="en-US" smtClean="0"/>
              <a:t>23</a:t>
            </a:fld>
            <a:endParaRPr lang="en-US"/>
          </a:p>
        </p:txBody>
      </p:sp>
    </p:spTree>
    <p:extLst>
      <p:ext uri="{BB962C8B-B14F-4D97-AF65-F5344CB8AC3E}">
        <p14:creationId xmlns:p14="http://schemas.microsoft.com/office/powerpoint/2010/main" val="2398799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revise the system to better align with the expectations users had in the first place. That way, we won't have to try and teach them what the difference between allocation and use is. </a:t>
            </a:r>
            <a:r>
              <a:rPr lang="en-US" i="1" u="sng" dirty="0"/>
              <a:t>And, t</a:t>
            </a:r>
            <a:r>
              <a:rPr lang="en-US" dirty="0"/>
              <a:t>hey won’t be confused about the fact that they share reserved nodes with their project members because they won’t have to do that anymore. </a:t>
            </a:r>
          </a:p>
        </p:txBody>
      </p:sp>
      <p:sp>
        <p:nvSpPr>
          <p:cNvPr id="4" name="Slide Number Placeholder 3"/>
          <p:cNvSpPr>
            <a:spLocks noGrp="1"/>
          </p:cNvSpPr>
          <p:nvPr>
            <p:ph type="sldNum" sz="quarter" idx="5"/>
          </p:nvPr>
        </p:nvSpPr>
        <p:spPr/>
        <p:txBody>
          <a:bodyPr/>
          <a:lstStyle/>
          <a:p>
            <a:fld id="{B12E5F89-915E-3540-8053-B0AB425B846A}" type="slidenum">
              <a:rPr lang="en-US" smtClean="0"/>
              <a:t>24</a:t>
            </a:fld>
            <a:endParaRPr lang="en-US"/>
          </a:p>
        </p:txBody>
      </p:sp>
    </p:spTree>
    <p:extLst>
      <p:ext uri="{BB962C8B-B14F-4D97-AF65-F5344CB8AC3E}">
        <p14:creationId xmlns:p14="http://schemas.microsoft.com/office/powerpoint/2010/main" val="1883410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they’ll be able to reserve nodes for themselves only, no more PIs or project mates to interfere and no new visualizations necessary.</a:t>
            </a:r>
          </a:p>
          <a:p>
            <a:endParaRPr lang="en-US" dirty="0"/>
          </a:p>
          <a:p>
            <a:endParaRPr lang="en-US" dirty="0"/>
          </a:p>
        </p:txBody>
      </p:sp>
      <p:sp>
        <p:nvSpPr>
          <p:cNvPr id="4" name="Slide Number Placeholder 3"/>
          <p:cNvSpPr>
            <a:spLocks noGrp="1"/>
          </p:cNvSpPr>
          <p:nvPr>
            <p:ph type="sldNum" sz="quarter" idx="5"/>
          </p:nvPr>
        </p:nvSpPr>
        <p:spPr/>
        <p:txBody>
          <a:bodyPr/>
          <a:lstStyle/>
          <a:p>
            <a:fld id="{B12E5F89-915E-3540-8053-B0AB425B846A}" type="slidenum">
              <a:rPr lang="en-US" smtClean="0"/>
              <a:t>25</a:t>
            </a:fld>
            <a:endParaRPr lang="en-US"/>
          </a:p>
        </p:txBody>
      </p:sp>
    </p:spTree>
    <p:extLst>
      <p:ext uri="{BB962C8B-B14F-4D97-AF65-F5344CB8AC3E}">
        <p14:creationId xmlns:p14="http://schemas.microsoft.com/office/powerpoint/2010/main" val="4216138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this user research, we’ve been able to introduce features that support users' routines better. And we’ve also been able to recognize a mismatch in our developers’ and users’ mental models, so rather than introduce a feature that would be likely to fail, we’ve found another route that helps us align with our user community’s expectations. </a:t>
            </a:r>
          </a:p>
        </p:txBody>
      </p:sp>
      <p:sp>
        <p:nvSpPr>
          <p:cNvPr id="4" name="Slide Number Placeholder 3"/>
          <p:cNvSpPr>
            <a:spLocks noGrp="1"/>
          </p:cNvSpPr>
          <p:nvPr>
            <p:ph type="sldNum" sz="quarter" idx="5"/>
          </p:nvPr>
        </p:nvSpPr>
        <p:spPr/>
        <p:txBody>
          <a:bodyPr/>
          <a:lstStyle/>
          <a:p>
            <a:fld id="{B12E5F89-915E-3540-8053-B0AB425B846A}" type="slidenum">
              <a:rPr lang="en-US" smtClean="0"/>
              <a:t>26</a:t>
            </a:fld>
            <a:endParaRPr lang="en-US"/>
          </a:p>
        </p:txBody>
      </p:sp>
    </p:spTree>
    <p:extLst>
      <p:ext uri="{BB962C8B-B14F-4D97-AF65-F5344CB8AC3E}">
        <p14:creationId xmlns:p14="http://schemas.microsoft.com/office/powerpoint/2010/main" val="4028767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a partnership between the CloudLab team and our human centered computing group, the </a:t>
            </a:r>
            <a:r>
              <a:rPr lang="en-US" dirty="0" err="1"/>
              <a:t>PeDEL</a:t>
            </a:r>
            <a:r>
              <a:rPr lang="en-US" dirty="0"/>
              <a:t> lab. And from my perspective, as someone who’s really interested in scholarly infrastructure, this is a really valuable partnership. [CLICK] The CloudLab team can learn about their users and inform their design without needing to figure out ethics approval, study design, recruitment, which analysis tools to use, yada yada. </a:t>
            </a:r>
          </a:p>
          <a:p>
            <a:r>
              <a:rPr lang="en-US" dirty="0"/>
              <a:t>And we can study how this technology is developed and used and even have a chance to do interventions—this is an excellent field site for us. </a:t>
            </a:r>
          </a:p>
          <a:p>
            <a:r>
              <a:rPr lang="en-US" dirty="0"/>
              <a:t>All this is to say you should consider such a partnership for yourself. </a:t>
            </a:r>
          </a:p>
        </p:txBody>
      </p:sp>
      <p:sp>
        <p:nvSpPr>
          <p:cNvPr id="4" name="Slide Number Placeholder 3"/>
          <p:cNvSpPr>
            <a:spLocks noGrp="1"/>
          </p:cNvSpPr>
          <p:nvPr>
            <p:ph type="sldNum" sz="quarter" idx="5"/>
          </p:nvPr>
        </p:nvSpPr>
        <p:spPr/>
        <p:txBody>
          <a:bodyPr/>
          <a:lstStyle/>
          <a:p>
            <a:fld id="{B12E5F89-915E-3540-8053-B0AB425B846A}" type="slidenum">
              <a:rPr lang="en-US" smtClean="0"/>
              <a:t>27</a:t>
            </a:fld>
            <a:endParaRPr lang="en-US"/>
          </a:p>
        </p:txBody>
      </p:sp>
    </p:spTree>
    <p:extLst>
      <p:ext uri="{BB962C8B-B14F-4D97-AF65-F5344CB8AC3E}">
        <p14:creationId xmlns:p14="http://schemas.microsoft.com/office/powerpoint/2010/main" val="189483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take note: our attempt at introducing new visuals and deciding not to shows this:[CLICK] User research and system development is an iterative process. Even HCI professionals don’t build the right thing the first time and you shouldn’t assume you have already. The important thing is to have techniques that help us learn and improve. </a:t>
            </a:r>
          </a:p>
          <a:p>
            <a:endParaRPr lang="en-US" dirty="0"/>
          </a:p>
        </p:txBody>
      </p:sp>
      <p:sp>
        <p:nvSpPr>
          <p:cNvPr id="4" name="Slide Number Placeholder 3"/>
          <p:cNvSpPr>
            <a:spLocks noGrp="1"/>
          </p:cNvSpPr>
          <p:nvPr>
            <p:ph type="sldNum" sz="quarter" idx="5"/>
          </p:nvPr>
        </p:nvSpPr>
        <p:spPr/>
        <p:txBody>
          <a:bodyPr/>
          <a:lstStyle/>
          <a:p>
            <a:fld id="{B12E5F89-915E-3540-8053-B0AB425B846A}" type="slidenum">
              <a:rPr lang="en-US" smtClean="0"/>
              <a:t>28</a:t>
            </a:fld>
            <a:endParaRPr lang="en-US"/>
          </a:p>
        </p:txBody>
      </p:sp>
    </p:spTree>
    <p:extLst>
      <p:ext uri="{BB962C8B-B14F-4D97-AF65-F5344CB8AC3E}">
        <p14:creationId xmlns:p14="http://schemas.microsoft.com/office/powerpoint/2010/main" val="1150197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with that, I’d like to say thank you. </a:t>
            </a:r>
          </a:p>
          <a:p>
            <a:endParaRPr lang="en-US" dirty="0"/>
          </a:p>
          <a:p>
            <a:r>
              <a:rPr lang="en-US" dirty="0"/>
              <a:t>My last note is that I am a postdoc trying to set up a career as research faculty and I’m looking for projects that need this kind of expertise. So, if that’s you, feel free to reach out over email.</a:t>
            </a:r>
          </a:p>
          <a:p>
            <a:endParaRPr lang="en-US" dirty="0"/>
          </a:p>
          <a:p>
            <a:endParaRPr lang="en-US" dirty="0"/>
          </a:p>
        </p:txBody>
      </p:sp>
      <p:sp>
        <p:nvSpPr>
          <p:cNvPr id="4" name="Slide Number Placeholder 3"/>
          <p:cNvSpPr>
            <a:spLocks noGrp="1"/>
          </p:cNvSpPr>
          <p:nvPr>
            <p:ph type="sldNum" sz="quarter" idx="5"/>
          </p:nvPr>
        </p:nvSpPr>
        <p:spPr/>
        <p:txBody>
          <a:bodyPr/>
          <a:lstStyle/>
          <a:p>
            <a:fld id="{B12E5F89-915E-3540-8053-B0AB425B846A}" type="slidenum">
              <a:rPr lang="en-US" smtClean="0"/>
              <a:t>29</a:t>
            </a:fld>
            <a:endParaRPr lang="en-US"/>
          </a:p>
        </p:txBody>
      </p:sp>
    </p:spTree>
    <p:extLst>
      <p:ext uri="{BB962C8B-B14F-4D97-AF65-F5344CB8AC3E}">
        <p14:creationId xmlns:p14="http://schemas.microsoft.com/office/powerpoint/2010/main" val="164528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you have a particular view of your users. You might be one yourself, and that can be informative. But it can also bias you, and our brains are not especially well equipped to overcome those biases.</a:t>
            </a:r>
          </a:p>
          <a:p>
            <a:endParaRPr lang="en-US" dirty="0"/>
          </a:p>
          <a:p>
            <a:r>
              <a:rPr lang="en-US" dirty="0"/>
              <a:t>[CLICK] So instead, you can do user research to expand your perspective and explore and reconcile the differences between you and your users.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12E5F89-915E-3540-8053-B0AB425B846A}" type="slidenum">
              <a:rPr lang="en-US" smtClean="0"/>
              <a:t>3</a:t>
            </a:fld>
            <a:endParaRPr lang="en-US"/>
          </a:p>
        </p:txBody>
      </p:sp>
    </p:spTree>
    <p:extLst>
      <p:ext uri="{BB962C8B-B14F-4D97-AF65-F5344CB8AC3E}">
        <p14:creationId xmlns:p14="http://schemas.microsoft.com/office/powerpoint/2010/main" val="3122263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2E5F89-915E-3540-8053-B0AB425B846A}" type="slidenum">
              <a:rPr lang="en-US" smtClean="0"/>
              <a:t>30</a:t>
            </a:fld>
            <a:endParaRPr lang="en-US"/>
          </a:p>
        </p:txBody>
      </p:sp>
    </p:spTree>
    <p:extLst>
      <p:ext uri="{BB962C8B-B14F-4D97-AF65-F5344CB8AC3E}">
        <p14:creationId xmlns:p14="http://schemas.microsoft.com/office/powerpoint/2010/main" val="2179694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team, led by Jason Wiese, has been doing user research for CloudLab. And even WITH an understanding in advance of some challenges users face—like confusion about the reservation system—we’ve been surprised by some of our findings. </a:t>
            </a:r>
          </a:p>
        </p:txBody>
      </p:sp>
      <p:sp>
        <p:nvSpPr>
          <p:cNvPr id="4" name="Slide Number Placeholder 3"/>
          <p:cNvSpPr>
            <a:spLocks noGrp="1"/>
          </p:cNvSpPr>
          <p:nvPr>
            <p:ph type="sldNum" sz="quarter" idx="5"/>
          </p:nvPr>
        </p:nvSpPr>
        <p:spPr/>
        <p:txBody>
          <a:bodyPr/>
          <a:lstStyle/>
          <a:p>
            <a:fld id="{B12E5F89-915E-3540-8053-B0AB425B846A}" type="slidenum">
              <a:rPr lang="en-US" smtClean="0"/>
              <a:t>4</a:t>
            </a:fld>
            <a:endParaRPr lang="en-US"/>
          </a:p>
        </p:txBody>
      </p:sp>
    </p:spTree>
    <p:extLst>
      <p:ext uri="{BB962C8B-B14F-4D97-AF65-F5344CB8AC3E}">
        <p14:creationId xmlns:p14="http://schemas.microsoft.com/office/powerpoint/2010/main" val="377984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’ll give you a quick overview of some of the methods we’ve used, just so you can get a feel for what our research looks like before talking about a couple findings and what they meant for our design interventions</a:t>
            </a:r>
          </a:p>
          <a:p>
            <a:endParaRPr lang="en-US" dirty="0"/>
          </a:p>
          <a:p>
            <a:endParaRPr lang="en-US" dirty="0"/>
          </a:p>
        </p:txBody>
      </p:sp>
      <p:sp>
        <p:nvSpPr>
          <p:cNvPr id="4" name="Slide Number Placeholder 3"/>
          <p:cNvSpPr>
            <a:spLocks noGrp="1"/>
          </p:cNvSpPr>
          <p:nvPr>
            <p:ph type="sldNum" sz="quarter" idx="5"/>
          </p:nvPr>
        </p:nvSpPr>
        <p:spPr/>
        <p:txBody>
          <a:bodyPr/>
          <a:lstStyle/>
          <a:p>
            <a:fld id="{B12E5F89-915E-3540-8053-B0AB425B846A}" type="slidenum">
              <a:rPr lang="en-US" smtClean="0"/>
              <a:t>5</a:t>
            </a:fld>
            <a:endParaRPr lang="en-US"/>
          </a:p>
        </p:txBody>
      </p:sp>
    </p:spTree>
    <p:extLst>
      <p:ext uri="{BB962C8B-B14F-4D97-AF65-F5344CB8AC3E}">
        <p14:creationId xmlns:p14="http://schemas.microsoft.com/office/powerpoint/2010/main" val="1645016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we did some more exploratory work to get a better understanding of how users engaged with CloudLab. </a:t>
            </a:r>
          </a:p>
          <a:p>
            <a:r>
              <a:rPr lang="en-US" dirty="0"/>
              <a:t>Among other things, we collected data on the routines users have—so what information do they regularly seek, what’s their workflow. We also got some data on where they face challenges</a:t>
            </a:r>
          </a:p>
        </p:txBody>
      </p:sp>
      <p:sp>
        <p:nvSpPr>
          <p:cNvPr id="4" name="Slide Number Placeholder 3"/>
          <p:cNvSpPr>
            <a:spLocks noGrp="1"/>
          </p:cNvSpPr>
          <p:nvPr>
            <p:ph type="sldNum" sz="quarter" idx="5"/>
          </p:nvPr>
        </p:nvSpPr>
        <p:spPr/>
        <p:txBody>
          <a:bodyPr/>
          <a:lstStyle/>
          <a:p>
            <a:fld id="{F7C313EA-1BF9-ED48-B820-06AEF8B4CF8B}" type="slidenum">
              <a:rPr lang="en-US" smtClean="0"/>
              <a:t>6</a:t>
            </a:fld>
            <a:endParaRPr lang="en-US"/>
          </a:p>
        </p:txBody>
      </p:sp>
    </p:spTree>
    <p:extLst>
      <p:ext uri="{BB962C8B-B14F-4D97-AF65-F5344CB8AC3E}">
        <p14:creationId xmlns:p14="http://schemas.microsoft.com/office/powerpoint/2010/main" val="1960614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gather this data, we observed users remotely over Zoom as they carried out typical tasks and we interviewed them afterward.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interviews, we asked questions like, CLICK </a:t>
            </a:r>
            <a:r>
              <a:rPr lang="en-US" sz="1200" b="0" i="0" u="none" strike="noStrike" dirty="0">
                <a:solidFill>
                  <a:srgbClr val="000000"/>
                </a:solidFill>
                <a:effectLst/>
                <a:latin typeface="Times New Roman" panose="02020603050405020304" pitchFamily="18" charset="0"/>
              </a:rPr>
              <a:t>“Can you tell me about a time where you’ve been frustrated while using Cloudlab?”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observation and asking about </a:t>
            </a:r>
            <a:r>
              <a:rPr lang="en-US" i="1" dirty="0"/>
              <a:t>specific</a:t>
            </a:r>
            <a:r>
              <a:rPr lang="en-US" dirty="0"/>
              <a:t> occasions helps us learn about their real experiences this way, not generalized hypothetical ones.</a:t>
            </a:r>
          </a:p>
          <a:p>
            <a:endParaRPr lang="en-US" dirty="0"/>
          </a:p>
          <a:p>
            <a:endParaRPr lang="en-US" dirty="0"/>
          </a:p>
        </p:txBody>
      </p:sp>
      <p:sp>
        <p:nvSpPr>
          <p:cNvPr id="4" name="Slide Number Placeholder 3"/>
          <p:cNvSpPr>
            <a:spLocks noGrp="1"/>
          </p:cNvSpPr>
          <p:nvPr>
            <p:ph type="sldNum" sz="quarter" idx="5"/>
          </p:nvPr>
        </p:nvSpPr>
        <p:spPr/>
        <p:txBody>
          <a:bodyPr/>
          <a:lstStyle/>
          <a:p>
            <a:fld id="{B12E5F89-915E-3540-8053-B0AB425B846A}" type="slidenum">
              <a:rPr lang="en-US" smtClean="0"/>
              <a:t>7</a:t>
            </a:fld>
            <a:endParaRPr lang="en-US"/>
          </a:p>
        </p:txBody>
      </p:sp>
    </p:spTree>
    <p:extLst>
      <p:ext uri="{BB962C8B-B14F-4D97-AF65-F5344CB8AC3E}">
        <p14:creationId xmlns:p14="http://schemas.microsoft.com/office/powerpoint/2010/main" val="2681260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common approach to analyzing qualitative data, it’s called thematic analysis, and basically we label discrete units of our interview transcripts with phrases or single words so that we can abstract away from individual data points and see patterns across the whole data set. We use </a:t>
            </a:r>
            <a:r>
              <a:rPr lang="en-US" dirty="0" err="1"/>
              <a:t>Atlas.ti</a:t>
            </a:r>
            <a:r>
              <a:rPr lang="en-US" dirty="0"/>
              <a:t> to do this work. Here you can see me searching through the labels we’d created already to apply some to a quote.</a:t>
            </a:r>
          </a:p>
        </p:txBody>
      </p:sp>
      <p:sp>
        <p:nvSpPr>
          <p:cNvPr id="4" name="Slide Number Placeholder 3"/>
          <p:cNvSpPr>
            <a:spLocks noGrp="1"/>
          </p:cNvSpPr>
          <p:nvPr>
            <p:ph type="sldNum" sz="quarter" idx="5"/>
          </p:nvPr>
        </p:nvSpPr>
        <p:spPr/>
        <p:txBody>
          <a:bodyPr/>
          <a:lstStyle/>
          <a:p>
            <a:fld id="{F7C313EA-1BF9-ED48-B820-06AEF8B4CF8B}" type="slidenum">
              <a:rPr lang="en-US" smtClean="0"/>
              <a:t>8</a:t>
            </a:fld>
            <a:endParaRPr lang="en-US"/>
          </a:p>
        </p:txBody>
      </p:sp>
    </p:spTree>
    <p:extLst>
      <p:ext uri="{BB962C8B-B14F-4D97-AF65-F5344CB8AC3E}">
        <p14:creationId xmlns:p14="http://schemas.microsoft.com/office/powerpoint/2010/main" val="1021788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export all the labels we created and iteratively organize them into themes. Our group uses Miro to do this. Each of the post its you see here was one of those labels in </a:t>
            </a:r>
            <a:r>
              <a:rPr lang="en-US" dirty="0" err="1"/>
              <a:t>Atlas.TI</a:t>
            </a:r>
            <a:r>
              <a:rPr lang="en-US" dirty="0"/>
              <a:t>. [CLICK] And this is just a zoom in on one of the thematic clusters, hardships</a:t>
            </a:r>
          </a:p>
          <a:p>
            <a:endParaRPr lang="en-US" dirty="0"/>
          </a:p>
          <a:p>
            <a:r>
              <a:rPr lang="en-US" dirty="0"/>
              <a:t>This helps us get immersed in the data to think critically about it and it also helps us not get tricked by our memories. We’re not just remembering the most recent interview, we’re seeing the whole dataset represented.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F7C313EA-1BF9-ED48-B820-06AEF8B4CF8B}" type="slidenum">
              <a:rPr lang="en-US" smtClean="0"/>
              <a:t>9</a:t>
            </a:fld>
            <a:endParaRPr lang="en-US"/>
          </a:p>
        </p:txBody>
      </p:sp>
    </p:spTree>
    <p:extLst>
      <p:ext uri="{BB962C8B-B14F-4D97-AF65-F5344CB8AC3E}">
        <p14:creationId xmlns:p14="http://schemas.microsoft.com/office/powerpoint/2010/main" val="1888878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5C42-6193-2B90-DD8A-514F1EF31B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6D152-0BD2-A05D-AB78-321CBC5A8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9C4B0-1F00-C7F0-8C2D-AEE8BE1D5210}"/>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5" name="Footer Placeholder 4">
            <a:extLst>
              <a:ext uri="{FF2B5EF4-FFF2-40B4-BE49-F238E27FC236}">
                <a16:creationId xmlns:a16="http://schemas.microsoft.com/office/drawing/2014/main" id="{204A3CF3-9CA3-7053-11E4-BE3462663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A2C49-462B-780F-006D-C0250FC42B4A}"/>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124019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9CC2-47E1-5A25-7398-6EC42E4EF2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AFABD2-4456-9628-50A1-F01EA3863B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42909-8662-1433-7EE8-9037E8B314B2}"/>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5" name="Footer Placeholder 4">
            <a:extLst>
              <a:ext uri="{FF2B5EF4-FFF2-40B4-BE49-F238E27FC236}">
                <a16:creationId xmlns:a16="http://schemas.microsoft.com/office/drawing/2014/main" id="{32A57F1E-2532-458F-BF51-7BFF638CD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8B32B-A5AC-7A3B-5C21-256F12972DC0}"/>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2174900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E8127-5976-0EC5-D3FB-32539A0EB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9378F-2354-1733-1BA6-4C02A7BAD6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ABEDF-D57C-F2B3-D0FA-8928AFBF6894}"/>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5" name="Footer Placeholder 4">
            <a:extLst>
              <a:ext uri="{FF2B5EF4-FFF2-40B4-BE49-F238E27FC236}">
                <a16:creationId xmlns:a16="http://schemas.microsoft.com/office/drawing/2014/main" id="{88C4FEC7-8DF1-E85E-B906-569906B26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04EC7-B395-448F-DF3A-467A0200AF10}"/>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1243702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F915-1EC6-3F56-0C60-6A3F965B5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BE20B7-33DC-10C1-A2E6-2C35CF80CC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71740-A156-5A93-A9CF-4BDBF61F395A}"/>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5" name="Footer Placeholder 4">
            <a:extLst>
              <a:ext uri="{FF2B5EF4-FFF2-40B4-BE49-F238E27FC236}">
                <a16:creationId xmlns:a16="http://schemas.microsoft.com/office/drawing/2014/main" id="{F1FE151F-20F7-AB58-31B6-2B78559C1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CBA72-8754-1009-EA7B-3FB7B3C804E3}"/>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141756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30AB-4D57-BE64-4CB8-8D3DD670E9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40155E-E0D8-A967-2DCF-592E287799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F2E2A-892B-FC36-A6E0-9D46C3058FAD}"/>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5" name="Footer Placeholder 4">
            <a:extLst>
              <a:ext uri="{FF2B5EF4-FFF2-40B4-BE49-F238E27FC236}">
                <a16:creationId xmlns:a16="http://schemas.microsoft.com/office/drawing/2014/main" id="{F44F8D89-D1B5-FBB3-2153-E5E81EFD9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A2B3B-7E1D-3056-12D4-CBDB3DD3BECC}"/>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3476965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9465-B1F2-D1F6-732A-ACE77CA811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24A90-9F68-EAB0-6390-2FD1A9FEE2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6CF71-871C-A3EB-80DF-61BBE6096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D3DE20-2036-045B-16EF-21C72306F73F}"/>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6" name="Footer Placeholder 5">
            <a:extLst>
              <a:ext uri="{FF2B5EF4-FFF2-40B4-BE49-F238E27FC236}">
                <a16:creationId xmlns:a16="http://schemas.microsoft.com/office/drawing/2014/main" id="{C6D62FB3-F486-67EE-3543-66716DD7D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C4366-DDD6-BB93-435F-E1785D07B6B7}"/>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363319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DF57D-3C20-88A8-D537-E5D2BDA736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EE8E5B-EE3E-17AB-EC5C-7F8228283C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5072A1-0E84-50EA-F7E1-CA6C2E7679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3A5E20-0F8E-D6EA-6984-9BD557C39E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0C4AD6-FDF5-6FB8-9017-CE777A6AF9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7D1C7D-20CD-0693-5E87-64763E7BA7BE}"/>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8" name="Footer Placeholder 7">
            <a:extLst>
              <a:ext uri="{FF2B5EF4-FFF2-40B4-BE49-F238E27FC236}">
                <a16:creationId xmlns:a16="http://schemas.microsoft.com/office/drawing/2014/main" id="{B598ABE7-FC2A-E832-F27A-68DB1D711D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F85916-D4E3-B74C-307C-B0E308140DE3}"/>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246195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6833-8052-07E2-58EA-590A645F1D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F83097-6EFA-E121-3466-4B09834DECFF}"/>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4" name="Footer Placeholder 3">
            <a:extLst>
              <a:ext uri="{FF2B5EF4-FFF2-40B4-BE49-F238E27FC236}">
                <a16:creationId xmlns:a16="http://schemas.microsoft.com/office/drawing/2014/main" id="{71E79277-6BAA-716A-6B52-E9F92429AF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05FD1D-8225-0F3C-B104-A90EB99FB412}"/>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1699936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DD137C-E172-D3BD-249F-E0F551902446}"/>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3" name="Footer Placeholder 2">
            <a:extLst>
              <a:ext uri="{FF2B5EF4-FFF2-40B4-BE49-F238E27FC236}">
                <a16:creationId xmlns:a16="http://schemas.microsoft.com/office/drawing/2014/main" id="{9BAC6558-A226-AEA6-1EC9-3085BDCC3F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C6F80E-6615-572D-9760-685B568952C7}"/>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171030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1347-83F3-5427-32EB-B859EC4D1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786A26-E2E6-D9A9-D00C-3796CB0DF4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018A4C-7986-1A22-78FF-A537AAAE5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A49DF-93B8-0773-1B7A-B006597223CE}"/>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6" name="Footer Placeholder 5">
            <a:extLst>
              <a:ext uri="{FF2B5EF4-FFF2-40B4-BE49-F238E27FC236}">
                <a16:creationId xmlns:a16="http://schemas.microsoft.com/office/drawing/2014/main" id="{6FBFC63C-77CA-2DBB-ECC9-B42C6E9D19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A88745-CA8D-70A3-E0F0-569FAD72AB42}"/>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277688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94CD-B618-D746-FA2E-D3442069F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2BC6B3-9699-FA30-1DB6-4B0733328C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3D760C-3C0A-0E77-672F-1773F43CC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B8A9A-EA12-D5FA-BEF0-F24CCFAC2002}"/>
              </a:ext>
            </a:extLst>
          </p:cNvPr>
          <p:cNvSpPr>
            <a:spLocks noGrp="1"/>
          </p:cNvSpPr>
          <p:nvPr>
            <p:ph type="dt" sz="half" idx="10"/>
          </p:nvPr>
        </p:nvSpPr>
        <p:spPr/>
        <p:txBody>
          <a:bodyPr/>
          <a:lstStyle/>
          <a:p>
            <a:fld id="{092A04F7-9E58-C244-BFA2-5FE0735EC1F8}" type="datetimeFigureOut">
              <a:rPr lang="en-US" smtClean="0"/>
              <a:t>7/29/24</a:t>
            </a:fld>
            <a:endParaRPr lang="en-US"/>
          </a:p>
        </p:txBody>
      </p:sp>
      <p:sp>
        <p:nvSpPr>
          <p:cNvPr id="6" name="Footer Placeholder 5">
            <a:extLst>
              <a:ext uri="{FF2B5EF4-FFF2-40B4-BE49-F238E27FC236}">
                <a16:creationId xmlns:a16="http://schemas.microsoft.com/office/drawing/2014/main" id="{8208D87E-59B5-2D6E-2374-26ABB2FA6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9524A-7145-55AD-57B0-90C1E8E61602}"/>
              </a:ext>
            </a:extLst>
          </p:cNvPr>
          <p:cNvSpPr>
            <a:spLocks noGrp="1"/>
          </p:cNvSpPr>
          <p:nvPr>
            <p:ph type="sldNum" sz="quarter" idx="12"/>
          </p:nvPr>
        </p:nvSpPr>
        <p:spPr/>
        <p:txBody>
          <a:bodyPr/>
          <a:lstStyle/>
          <a:p>
            <a:fld id="{300E9284-9726-CB49-8375-E1BFB7E2A04C}" type="slidenum">
              <a:rPr lang="en-US" smtClean="0"/>
              <a:t>‹#›</a:t>
            </a:fld>
            <a:endParaRPr lang="en-US"/>
          </a:p>
        </p:txBody>
      </p:sp>
    </p:spTree>
    <p:extLst>
      <p:ext uri="{BB962C8B-B14F-4D97-AF65-F5344CB8AC3E}">
        <p14:creationId xmlns:p14="http://schemas.microsoft.com/office/powerpoint/2010/main" val="1305940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439BB2-8386-37C3-7D62-4F1CD5734D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FE139B4-B02E-F9AE-6F0D-2A1646D907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3B8B35-9ECC-908F-31F0-6EE9AAF3F8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Basier Square Narrow" pitchFamily="2" charset="77"/>
              </a:defRPr>
            </a:lvl1pPr>
          </a:lstStyle>
          <a:p>
            <a:fld id="{092A04F7-9E58-C244-BFA2-5FE0735EC1F8}" type="datetimeFigureOut">
              <a:rPr lang="en-US" smtClean="0"/>
              <a:pPr/>
              <a:t>7/29/24</a:t>
            </a:fld>
            <a:endParaRPr lang="en-US" dirty="0"/>
          </a:p>
        </p:txBody>
      </p:sp>
      <p:sp>
        <p:nvSpPr>
          <p:cNvPr id="5" name="Footer Placeholder 4">
            <a:extLst>
              <a:ext uri="{FF2B5EF4-FFF2-40B4-BE49-F238E27FC236}">
                <a16:creationId xmlns:a16="http://schemas.microsoft.com/office/drawing/2014/main" id="{3C494E02-0EF5-66AC-590B-5A1CA6281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Basier Square Narrow" pitchFamily="2" charset="77"/>
              </a:defRPr>
            </a:lvl1pPr>
          </a:lstStyle>
          <a:p>
            <a:endParaRPr lang="en-US" dirty="0"/>
          </a:p>
        </p:txBody>
      </p:sp>
      <p:sp>
        <p:nvSpPr>
          <p:cNvPr id="6" name="Slide Number Placeholder 5">
            <a:extLst>
              <a:ext uri="{FF2B5EF4-FFF2-40B4-BE49-F238E27FC236}">
                <a16:creationId xmlns:a16="http://schemas.microsoft.com/office/drawing/2014/main" id="{0E300C62-3EAA-869D-40CA-623565C8F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Basier Square Narrow" pitchFamily="2" charset="77"/>
              </a:defRPr>
            </a:lvl1pPr>
          </a:lstStyle>
          <a:p>
            <a:fld id="{300E9284-9726-CB49-8375-E1BFB7E2A04C}" type="slidenum">
              <a:rPr lang="en-US" smtClean="0"/>
              <a:pPr/>
              <a:t>‹#›</a:t>
            </a:fld>
            <a:endParaRPr lang="en-US" dirty="0"/>
          </a:p>
        </p:txBody>
      </p:sp>
    </p:spTree>
    <p:extLst>
      <p:ext uri="{BB962C8B-B14F-4D97-AF65-F5344CB8AC3E}">
        <p14:creationId xmlns:p14="http://schemas.microsoft.com/office/powerpoint/2010/main" val="1385583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Basier Square Narrow"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sier Square Narr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sier Square Narr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sier Square Narr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sier Square Narr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sier Square Narr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9.png"/><Relationship Id="rId5" Type="http://schemas.openxmlformats.org/officeDocument/2006/relationships/image" Target="../media/image12.pn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44.png"/><Relationship Id="rId5" Type="http://schemas.openxmlformats.org/officeDocument/2006/relationships/image" Target="../media/image13.pn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faculty.washington.edu/ajko/books/design-methods/understan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EC3F-3923-F6FB-6A3B-6BD68A749E4E}"/>
              </a:ext>
            </a:extLst>
          </p:cNvPr>
          <p:cNvSpPr>
            <a:spLocks noGrp="1"/>
          </p:cNvSpPr>
          <p:nvPr>
            <p:ph type="ctrTitle"/>
          </p:nvPr>
        </p:nvSpPr>
        <p:spPr>
          <a:xfrm>
            <a:off x="879088" y="1041400"/>
            <a:ext cx="10433824" cy="2387600"/>
          </a:xfrm>
        </p:spPr>
        <p:txBody>
          <a:bodyPr>
            <a:normAutofit/>
          </a:bodyPr>
          <a:lstStyle/>
          <a:p>
            <a:pPr algn="l"/>
            <a:r>
              <a:rPr lang="en-US" sz="5400" dirty="0">
                <a:solidFill>
                  <a:srgbClr val="0484B8"/>
                </a:solidFill>
                <a:latin typeface="Novela" pitchFamily="2" charset="77"/>
                <a:ea typeface="Baskerville" panose="02020502070401020303" pitchFamily="18" charset="0"/>
              </a:rPr>
              <a:t>A</a:t>
            </a:r>
            <a:r>
              <a:rPr lang="en-US" sz="5400" u="none" strike="noStrike" dirty="0">
                <a:solidFill>
                  <a:srgbClr val="0484B8"/>
                </a:solidFill>
                <a:effectLst/>
                <a:latin typeface="Novela" pitchFamily="2" charset="77"/>
                <a:ea typeface="Baskerville" panose="02020502070401020303" pitchFamily="18" charset="0"/>
              </a:rPr>
              <a:t>ligning with your Community through User Research</a:t>
            </a:r>
            <a:endParaRPr lang="en-US" sz="5400" dirty="0">
              <a:solidFill>
                <a:srgbClr val="0484B8"/>
              </a:solidFill>
              <a:latin typeface="Novela" pitchFamily="2" charset="77"/>
              <a:ea typeface="Baskerville" panose="02020502070401020303" pitchFamily="18" charset="0"/>
            </a:endParaRPr>
          </a:p>
        </p:txBody>
      </p:sp>
      <p:sp>
        <p:nvSpPr>
          <p:cNvPr id="3" name="Subtitle 2">
            <a:extLst>
              <a:ext uri="{FF2B5EF4-FFF2-40B4-BE49-F238E27FC236}">
                <a16:creationId xmlns:a16="http://schemas.microsoft.com/office/drawing/2014/main" id="{6865DE51-161C-A2C6-D089-A0D325764D58}"/>
              </a:ext>
            </a:extLst>
          </p:cNvPr>
          <p:cNvSpPr>
            <a:spLocks noGrp="1"/>
          </p:cNvSpPr>
          <p:nvPr>
            <p:ph type="subTitle" idx="1"/>
          </p:nvPr>
        </p:nvSpPr>
        <p:spPr>
          <a:xfrm>
            <a:off x="879088" y="3953107"/>
            <a:ext cx="9144000" cy="1655762"/>
          </a:xfrm>
        </p:spPr>
        <p:txBody>
          <a:bodyPr/>
          <a:lstStyle/>
          <a:p>
            <a:pPr algn="l"/>
            <a:r>
              <a:rPr lang="en-US" dirty="0"/>
              <a:t>Johanna (Hannah) Cohoon</a:t>
            </a:r>
          </a:p>
          <a:p>
            <a:pPr algn="l"/>
            <a:r>
              <a:rPr lang="en-US" dirty="0"/>
              <a:t>NSF CIRC PI Meeting, November 2023</a:t>
            </a:r>
          </a:p>
        </p:txBody>
      </p:sp>
    </p:spTree>
    <p:extLst>
      <p:ext uri="{BB962C8B-B14F-4D97-AF65-F5344CB8AC3E}">
        <p14:creationId xmlns:p14="http://schemas.microsoft.com/office/powerpoint/2010/main" val="115760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2AA2692-0E99-B3BC-D498-7724F64A608E}"/>
              </a:ext>
            </a:extLst>
          </p:cNvPr>
          <p:cNvSpPr txBox="1"/>
          <p:nvPr/>
        </p:nvSpPr>
        <p:spPr>
          <a:xfrm>
            <a:off x="3406013" y="2078458"/>
            <a:ext cx="4022255" cy="461665"/>
          </a:xfrm>
          <a:prstGeom prst="rect">
            <a:avLst/>
          </a:prstGeom>
          <a:noFill/>
        </p:spPr>
        <p:txBody>
          <a:bodyPr wrap="none" rtlCol="0">
            <a:spAutoFit/>
          </a:bodyPr>
          <a:lstStyle/>
          <a:p>
            <a:r>
              <a:rPr lang="en-US" sz="2400" dirty="0">
                <a:latin typeface="Basier Square Narrow" pitchFamily="2" charset="77"/>
              </a:rPr>
              <a:t>How true is the following statement?</a:t>
            </a:r>
          </a:p>
        </p:txBody>
      </p:sp>
      <p:sp>
        <p:nvSpPr>
          <p:cNvPr id="17" name="TextBox 16">
            <a:extLst>
              <a:ext uri="{FF2B5EF4-FFF2-40B4-BE49-F238E27FC236}">
                <a16:creationId xmlns:a16="http://schemas.microsoft.com/office/drawing/2014/main" id="{46A72D3A-CCFA-C026-1C6D-209664AAA00E}"/>
              </a:ext>
            </a:extLst>
          </p:cNvPr>
          <p:cNvSpPr txBox="1"/>
          <p:nvPr/>
        </p:nvSpPr>
        <p:spPr>
          <a:xfrm>
            <a:off x="3406013" y="2598003"/>
            <a:ext cx="6548588" cy="830997"/>
          </a:xfrm>
          <a:prstGeom prst="rect">
            <a:avLst/>
          </a:prstGeom>
          <a:noFill/>
        </p:spPr>
        <p:txBody>
          <a:bodyPr wrap="none" rtlCol="0">
            <a:spAutoFit/>
          </a:bodyPr>
          <a:lstStyle/>
          <a:p>
            <a:r>
              <a:rPr lang="en-US" sz="2400" dirty="0">
                <a:latin typeface="Basier Square Narrow" pitchFamily="2" charset="77"/>
              </a:rPr>
              <a:t>Please indicate your agreement with the following statement:</a:t>
            </a:r>
          </a:p>
          <a:p>
            <a:r>
              <a:rPr lang="en-US" sz="2400" dirty="0">
                <a:latin typeface="Basier Square Narrow" pitchFamily="2" charset="77"/>
              </a:rPr>
              <a:t>Lorem ipsum dolor. </a:t>
            </a:r>
          </a:p>
        </p:txBody>
      </p:sp>
      <p:pic>
        <p:nvPicPr>
          <p:cNvPr id="21" name="Picture 20">
            <a:extLst>
              <a:ext uri="{FF2B5EF4-FFF2-40B4-BE49-F238E27FC236}">
                <a16:creationId xmlns:a16="http://schemas.microsoft.com/office/drawing/2014/main" id="{2B66AC0A-23AA-DD71-4897-5B4C8E2F5FD0}"/>
              </a:ext>
            </a:extLst>
          </p:cNvPr>
          <p:cNvPicPr>
            <a:picLocks noChangeAspect="1"/>
          </p:cNvPicPr>
          <p:nvPr/>
        </p:nvPicPr>
        <p:blipFill>
          <a:blip r:embed="rId3"/>
          <a:stretch>
            <a:fillRect/>
          </a:stretch>
        </p:blipFill>
        <p:spPr>
          <a:xfrm>
            <a:off x="3727919" y="3594427"/>
            <a:ext cx="6578600" cy="622300"/>
          </a:xfrm>
          <a:prstGeom prst="rect">
            <a:avLst/>
          </a:prstGeom>
        </p:spPr>
      </p:pic>
      <p:pic>
        <p:nvPicPr>
          <p:cNvPr id="23" name="Picture 22">
            <a:extLst>
              <a:ext uri="{FF2B5EF4-FFF2-40B4-BE49-F238E27FC236}">
                <a16:creationId xmlns:a16="http://schemas.microsoft.com/office/drawing/2014/main" id="{6D2D8769-85CB-F6C7-1EB1-1BC5821BFA4B}"/>
              </a:ext>
            </a:extLst>
          </p:cNvPr>
          <p:cNvPicPr>
            <a:picLocks noChangeAspect="1"/>
          </p:cNvPicPr>
          <p:nvPr/>
        </p:nvPicPr>
        <p:blipFill>
          <a:blip r:embed="rId4"/>
          <a:stretch>
            <a:fillRect/>
          </a:stretch>
        </p:blipFill>
        <p:spPr>
          <a:xfrm>
            <a:off x="3510865" y="3534863"/>
            <a:ext cx="6858000" cy="685800"/>
          </a:xfrm>
          <a:prstGeom prst="rect">
            <a:avLst/>
          </a:prstGeom>
        </p:spPr>
      </p:pic>
      <p:pic>
        <p:nvPicPr>
          <p:cNvPr id="25" name="Picture 24" descr="A black background with a black square&#10;&#10;Description automatically generated with medium confidence">
            <a:extLst>
              <a:ext uri="{FF2B5EF4-FFF2-40B4-BE49-F238E27FC236}">
                <a16:creationId xmlns:a16="http://schemas.microsoft.com/office/drawing/2014/main" id="{A87EC85D-DAC5-4006-A3AE-A9DFDE3E7291}"/>
              </a:ext>
            </a:extLst>
          </p:cNvPr>
          <p:cNvPicPr>
            <a:picLocks noChangeAspect="1"/>
          </p:cNvPicPr>
          <p:nvPr/>
        </p:nvPicPr>
        <p:blipFill>
          <a:blip r:embed="rId5"/>
          <a:stretch>
            <a:fillRect/>
          </a:stretch>
        </p:blipFill>
        <p:spPr>
          <a:xfrm>
            <a:off x="3510865" y="3515567"/>
            <a:ext cx="5308600" cy="685800"/>
          </a:xfrm>
          <a:prstGeom prst="rect">
            <a:avLst/>
          </a:prstGeom>
        </p:spPr>
      </p:pic>
      <p:cxnSp>
        <p:nvCxnSpPr>
          <p:cNvPr id="29" name="Straight Connector 28">
            <a:extLst>
              <a:ext uri="{FF2B5EF4-FFF2-40B4-BE49-F238E27FC236}">
                <a16:creationId xmlns:a16="http://schemas.microsoft.com/office/drawing/2014/main" id="{F0BD9470-EEEB-A893-03B7-73AC37F020C4}"/>
              </a:ext>
            </a:extLst>
          </p:cNvPr>
          <p:cNvCxnSpPr/>
          <p:nvPr/>
        </p:nvCxnSpPr>
        <p:spPr>
          <a:xfrm>
            <a:off x="3117273" y="2309290"/>
            <a:ext cx="4488872" cy="0"/>
          </a:xfrm>
          <a:prstGeom prst="line">
            <a:avLst/>
          </a:prstGeom>
          <a:ln w="28575">
            <a:solidFill>
              <a:srgbClr val="FF977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05E3F86-8D65-7C8E-0316-C5EC04B9B37C}"/>
              </a:ext>
            </a:extLst>
          </p:cNvPr>
          <p:cNvSpPr txBox="1"/>
          <p:nvPr/>
        </p:nvSpPr>
        <p:spPr>
          <a:xfrm>
            <a:off x="3405909" y="754868"/>
            <a:ext cx="3611310" cy="1015663"/>
          </a:xfrm>
          <a:prstGeom prst="rect">
            <a:avLst/>
          </a:prstGeom>
          <a:noFill/>
        </p:spPr>
        <p:txBody>
          <a:bodyPr wrap="square">
            <a:spAutoFit/>
          </a:bodyPr>
          <a:lstStyle/>
          <a:p>
            <a:r>
              <a:rPr lang="en-US" sz="2400" dirty="0">
                <a:latin typeface="Basier Square Narrow" pitchFamily="2" charset="77"/>
              </a:rPr>
              <a:t>Method:</a:t>
            </a:r>
          </a:p>
          <a:p>
            <a:r>
              <a:rPr lang="en-US" sz="3600" dirty="0">
                <a:latin typeface="Novela" pitchFamily="2" charset="77"/>
              </a:rPr>
              <a:t>Surveys</a:t>
            </a:r>
          </a:p>
        </p:txBody>
      </p:sp>
      <p:pic>
        <p:nvPicPr>
          <p:cNvPr id="19" name="Picture 18" descr="A screenshot of a computer&#10;&#10;Description automatically generated">
            <a:extLst>
              <a:ext uri="{FF2B5EF4-FFF2-40B4-BE49-F238E27FC236}">
                <a16:creationId xmlns:a16="http://schemas.microsoft.com/office/drawing/2014/main" id="{E179A880-22F6-AAF1-D1B2-70545E07387B}"/>
              </a:ext>
            </a:extLst>
          </p:cNvPr>
          <p:cNvPicPr>
            <a:picLocks noChangeAspect="1"/>
          </p:cNvPicPr>
          <p:nvPr/>
        </p:nvPicPr>
        <p:blipFill>
          <a:blip r:embed="rId6"/>
          <a:stretch>
            <a:fillRect/>
          </a:stretch>
        </p:blipFill>
        <p:spPr>
          <a:xfrm>
            <a:off x="682397" y="754868"/>
            <a:ext cx="2141621" cy="2774373"/>
          </a:xfrm>
          <a:prstGeom prst="rect">
            <a:avLst/>
          </a:prstGeom>
        </p:spPr>
      </p:pic>
      <p:pic>
        <p:nvPicPr>
          <p:cNvPr id="31" name="Picture 30" descr="A blue and black silhouette of a person&#10;&#10;Description automatically generated">
            <a:extLst>
              <a:ext uri="{FF2B5EF4-FFF2-40B4-BE49-F238E27FC236}">
                <a16:creationId xmlns:a16="http://schemas.microsoft.com/office/drawing/2014/main" id="{A8230865-0A83-898D-6521-21FE2EEBBC89}"/>
              </a:ext>
            </a:extLst>
          </p:cNvPr>
          <p:cNvPicPr>
            <a:picLocks noChangeAspect="1"/>
          </p:cNvPicPr>
          <p:nvPr/>
        </p:nvPicPr>
        <p:blipFill>
          <a:blip r:embed="rId7"/>
          <a:stretch>
            <a:fillRect/>
          </a:stretch>
        </p:blipFill>
        <p:spPr>
          <a:xfrm>
            <a:off x="3510865" y="5291941"/>
            <a:ext cx="590550" cy="1054100"/>
          </a:xfrm>
          <a:prstGeom prst="rect">
            <a:avLst/>
          </a:prstGeom>
        </p:spPr>
      </p:pic>
      <p:pic>
        <p:nvPicPr>
          <p:cNvPr id="32" name="Picture 31" descr="A blue and black silhouette of a person&#10;&#10;Description automatically generated">
            <a:extLst>
              <a:ext uri="{FF2B5EF4-FFF2-40B4-BE49-F238E27FC236}">
                <a16:creationId xmlns:a16="http://schemas.microsoft.com/office/drawing/2014/main" id="{EA33C741-E3C4-7487-A003-2C333371A74B}"/>
              </a:ext>
            </a:extLst>
          </p:cNvPr>
          <p:cNvPicPr>
            <a:picLocks noChangeAspect="1"/>
          </p:cNvPicPr>
          <p:nvPr/>
        </p:nvPicPr>
        <p:blipFill>
          <a:blip r:embed="rId7"/>
          <a:stretch>
            <a:fillRect/>
          </a:stretch>
        </p:blipFill>
        <p:spPr>
          <a:xfrm>
            <a:off x="4212721" y="5291941"/>
            <a:ext cx="590550" cy="1054100"/>
          </a:xfrm>
          <a:prstGeom prst="rect">
            <a:avLst/>
          </a:prstGeom>
        </p:spPr>
      </p:pic>
      <p:pic>
        <p:nvPicPr>
          <p:cNvPr id="33" name="Picture 32" descr="A blue and black silhouette of a person&#10;&#10;Description automatically generated">
            <a:extLst>
              <a:ext uri="{FF2B5EF4-FFF2-40B4-BE49-F238E27FC236}">
                <a16:creationId xmlns:a16="http://schemas.microsoft.com/office/drawing/2014/main" id="{5159EC32-3CE3-82CE-EC94-BA0B342871EE}"/>
              </a:ext>
            </a:extLst>
          </p:cNvPr>
          <p:cNvPicPr>
            <a:picLocks noChangeAspect="1"/>
          </p:cNvPicPr>
          <p:nvPr/>
        </p:nvPicPr>
        <p:blipFill>
          <a:blip r:embed="rId7"/>
          <a:stretch>
            <a:fillRect/>
          </a:stretch>
        </p:blipFill>
        <p:spPr>
          <a:xfrm>
            <a:off x="4882465" y="5298746"/>
            <a:ext cx="590550" cy="1054100"/>
          </a:xfrm>
          <a:prstGeom prst="rect">
            <a:avLst/>
          </a:prstGeom>
        </p:spPr>
      </p:pic>
      <p:pic>
        <p:nvPicPr>
          <p:cNvPr id="35" name="Picture 34" descr="A blue line on a black background&#10;&#10;Description automatically generated">
            <a:extLst>
              <a:ext uri="{FF2B5EF4-FFF2-40B4-BE49-F238E27FC236}">
                <a16:creationId xmlns:a16="http://schemas.microsoft.com/office/drawing/2014/main" id="{A577D15E-E418-3F41-4A44-9A49246D4B71}"/>
              </a:ext>
            </a:extLst>
          </p:cNvPr>
          <p:cNvPicPr>
            <a:picLocks noChangeAspect="1"/>
          </p:cNvPicPr>
          <p:nvPr/>
        </p:nvPicPr>
        <p:blipFill>
          <a:blip r:embed="rId8"/>
          <a:stretch>
            <a:fillRect/>
          </a:stretch>
        </p:blipFill>
        <p:spPr>
          <a:xfrm>
            <a:off x="1425967" y="2107500"/>
            <a:ext cx="1686791" cy="4121150"/>
          </a:xfrm>
          <a:prstGeom prst="rect">
            <a:avLst/>
          </a:prstGeom>
        </p:spPr>
      </p:pic>
    </p:spTree>
    <p:extLst>
      <p:ext uri="{BB962C8B-B14F-4D97-AF65-F5344CB8AC3E}">
        <p14:creationId xmlns:p14="http://schemas.microsoft.com/office/powerpoint/2010/main" val="140905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22" presetClass="entr" presetSubtype="4" fill="hold" nodeType="after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1000"/>
                                        <p:tgtEl>
                                          <p:spTgt spid="29"/>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500"/>
                            </p:stCondLst>
                            <p:childTnLst>
                              <p:par>
                                <p:cTn id="22" presetID="10" presetClass="exit" presetSubtype="0" fill="hold" nodeType="afterEffect">
                                  <p:stCondLst>
                                    <p:cond delay="500"/>
                                  </p:stCondLst>
                                  <p:childTnLst>
                                    <p:animEffect transition="out" filter="fade">
                                      <p:cBhvr>
                                        <p:cTn id="23" dur="1000"/>
                                        <p:tgtEl>
                                          <p:spTgt spid="21"/>
                                        </p:tgtEl>
                                      </p:cBhvr>
                                    </p:animEffec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childTnLst>
                                </p:cTn>
                              </p:par>
                            </p:childTnLst>
                          </p:cTn>
                        </p:par>
                        <p:par>
                          <p:cTn id="29" fill="hold">
                            <p:stCondLst>
                              <p:cond delay="3000"/>
                            </p:stCondLst>
                            <p:childTnLst>
                              <p:par>
                                <p:cTn id="30" presetID="10" presetClass="exit" presetSubtype="0" fill="hold" nodeType="afterEffect">
                                  <p:stCondLst>
                                    <p:cond delay="500"/>
                                  </p:stCondLst>
                                  <p:childTnLst>
                                    <p:animEffect transition="out" filter="fade">
                                      <p:cBhvr>
                                        <p:cTn id="31" dur="1000"/>
                                        <p:tgtEl>
                                          <p:spTgt spid="23"/>
                                        </p:tgtEl>
                                      </p:cBhvr>
                                    </p:animEffect>
                                    <p:set>
                                      <p:cBhvr>
                                        <p:cTn id="32" dur="1" fill="hold">
                                          <p:stCondLst>
                                            <p:cond delay="999"/>
                                          </p:stCondLst>
                                        </p:cTn>
                                        <p:tgtEl>
                                          <p:spTgt spid="23"/>
                                        </p:tgtEl>
                                        <p:attrNameLst>
                                          <p:attrName>style.visibility</p:attrName>
                                        </p:attrNameLst>
                                      </p:cBhvr>
                                      <p:to>
                                        <p:strVal val="hidden"/>
                                      </p:to>
                                    </p:set>
                                  </p:childTnLst>
                                </p:cTn>
                              </p:par>
                            </p:childTnLst>
                          </p:cTn>
                        </p:par>
                        <p:par>
                          <p:cTn id="33" fill="hold">
                            <p:stCondLst>
                              <p:cond delay="4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cTn>
                              </p:par>
                              <p:par>
                                <p:cTn id="45" presetID="10"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5E3F86-8D65-7C8E-0316-C5EC04B9B37C}"/>
              </a:ext>
            </a:extLst>
          </p:cNvPr>
          <p:cNvSpPr txBox="1"/>
          <p:nvPr/>
        </p:nvSpPr>
        <p:spPr>
          <a:xfrm>
            <a:off x="3405909" y="754868"/>
            <a:ext cx="3611310" cy="1015663"/>
          </a:xfrm>
          <a:prstGeom prst="rect">
            <a:avLst/>
          </a:prstGeom>
          <a:noFill/>
        </p:spPr>
        <p:txBody>
          <a:bodyPr wrap="square">
            <a:spAutoFit/>
          </a:bodyPr>
          <a:lstStyle/>
          <a:p>
            <a:r>
              <a:rPr lang="en-US" sz="2400" dirty="0">
                <a:latin typeface="Basier Square Narrow" pitchFamily="2" charset="77"/>
              </a:rPr>
              <a:t>Method:</a:t>
            </a:r>
          </a:p>
          <a:p>
            <a:r>
              <a:rPr lang="en-US" sz="3600" dirty="0">
                <a:latin typeface="Novela" pitchFamily="2" charset="77"/>
              </a:rPr>
              <a:t>Surveys</a:t>
            </a:r>
          </a:p>
        </p:txBody>
      </p:sp>
      <p:pic>
        <p:nvPicPr>
          <p:cNvPr id="19" name="Picture 18" descr="A screenshot of a computer&#10;&#10;Description automatically generated">
            <a:extLst>
              <a:ext uri="{FF2B5EF4-FFF2-40B4-BE49-F238E27FC236}">
                <a16:creationId xmlns:a16="http://schemas.microsoft.com/office/drawing/2014/main" id="{E179A880-22F6-AAF1-D1B2-70545E07387B}"/>
              </a:ext>
            </a:extLst>
          </p:cNvPr>
          <p:cNvPicPr>
            <a:picLocks noChangeAspect="1"/>
          </p:cNvPicPr>
          <p:nvPr/>
        </p:nvPicPr>
        <p:blipFill>
          <a:blip r:embed="rId3"/>
          <a:stretch>
            <a:fillRect/>
          </a:stretch>
        </p:blipFill>
        <p:spPr>
          <a:xfrm>
            <a:off x="682397" y="754868"/>
            <a:ext cx="2141621" cy="2774373"/>
          </a:xfrm>
          <a:prstGeom prst="rect">
            <a:avLst/>
          </a:prstGeom>
        </p:spPr>
      </p:pic>
      <p:pic>
        <p:nvPicPr>
          <p:cNvPr id="2" name="Picture 1">
            <a:extLst>
              <a:ext uri="{FF2B5EF4-FFF2-40B4-BE49-F238E27FC236}">
                <a16:creationId xmlns:a16="http://schemas.microsoft.com/office/drawing/2014/main" id="{7CC94532-0C80-2FD7-612F-287D8C300BB2}"/>
              </a:ext>
            </a:extLst>
          </p:cNvPr>
          <p:cNvPicPr>
            <a:picLocks noChangeAspect="1"/>
          </p:cNvPicPr>
          <p:nvPr/>
        </p:nvPicPr>
        <p:blipFill>
          <a:blip r:embed="rId4"/>
          <a:stretch>
            <a:fillRect/>
          </a:stretch>
        </p:blipFill>
        <p:spPr>
          <a:xfrm rot="14359248">
            <a:off x="3848947" y="2366828"/>
            <a:ext cx="654488" cy="1402992"/>
          </a:xfrm>
          <a:prstGeom prst="rect">
            <a:avLst/>
          </a:prstGeom>
        </p:spPr>
      </p:pic>
      <p:sp>
        <p:nvSpPr>
          <p:cNvPr id="3" name="TextBox 2">
            <a:extLst>
              <a:ext uri="{FF2B5EF4-FFF2-40B4-BE49-F238E27FC236}">
                <a16:creationId xmlns:a16="http://schemas.microsoft.com/office/drawing/2014/main" id="{C21C44A6-E559-5078-FA88-87B481E1BC25}"/>
              </a:ext>
            </a:extLst>
          </p:cNvPr>
          <p:cNvSpPr txBox="1"/>
          <p:nvPr/>
        </p:nvSpPr>
        <p:spPr>
          <a:xfrm>
            <a:off x="3405909" y="2046309"/>
            <a:ext cx="4983636" cy="461665"/>
          </a:xfrm>
          <a:prstGeom prst="rect">
            <a:avLst/>
          </a:prstGeom>
          <a:noFill/>
        </p:spPr>
        <p:txBody>
          <a:bodyPr wrap="square" rtlCol="0">
            <a:spAutoFit/>
          </a:bodyPr>
          <a:lstStyle/>
          <a:p>
            <a:r>
              <a:rPr lang="en-US" sz="2400" dirty="0">
                <a:latin typeface="Novela" pitchFamily="2" charset="77"/>
              </a:rPr>
              <a:t>Visualization feedback:</a:t>
            </a:r>
          </a:p>
        </p:txBody>
      </p:sp>
      <p:sp>
        <p:nvSpPr>
          <p:cNvPr id="4" name="TextBox 3">
            <a:extLst>
              <a:ext uri="{FF2B5EF4-FFF2-40B4-BE49-F238E27FC236}">
                <a16:creationId xmlns:a16="http://schemas.microsoft.com/office/drawing/2014/main" id="{FD72C8C2-78E0-9FE3-ED81-783A3A23CB62}"/>
              </a:ext>
            </a:extLst>
          </p:cNvPr>
          <p:cNvSpPr txBox="1"/>
          <p:nvPr/>
        </p:nvSpPr>
        <p:spPr>
          <a:xfrm>
            <a:off x="5055506" y="2606659"/>
            <a:ext cx="2460930" cy="461665"/>
          </a:xfrm>
          <a:prstGeom prst="rect">
            <a:avLst/>
          </a:prstGeom>
          <a:noFill/>
        </p:spPr>
        <p:txBody>
          <a:bodyPr wrap="none" rtlCol="0">
            <a:spAutoFit/>
          </a:bodyPr>
          <a:lstStyle/>
          <a:p>
            <a:r>
              <a:rPr lang="en-US" sz="2400" dirty="0">
                <a:latin typeface="Novela" pitchFamily="2" charset="77"/>
              </a:rPr>
              <a:t>Comprehension</a:t>
            </a:r>
          </a:p>
        </p:txBody>
      </p:sp>
      <p:sp>
        <p:nvSpPr>
          <p:cNvPr id="7" name="TextBox 6">
            <a:extLst>
              <a:ext uri="{FF2B5EF4-FFF2-40B4-BE49-F238E27FC236}">
                <a16:creationId xmlns:a16="http://schemas.microsoft.com/office/drawing/2014/main" id="{45087F71-50B8-F577-7B2F-252FF005A2A8}"/>
              </a:ext>
            </a:extLst>
          </p:cNvPr>
          <p:cNvSpPr txBox="1"/>
          <p:nvPr/>
        </p:nvSpPr>
        <p:spPr>
          <a:xfrm>
            <a:off x="5055506" y="3171634"/>
            <a:ext cx="6099462" cy="461665"/>
          </a:xfrm>
          <a:prstGeom prst="rect">
            <a:avLst/>
          </a:prstGeom>
          <a:noFill/>
        </p:spPr>
        <p:txBody>
          <a:bodyPr wrap="square">
            <a:spAutoFit/>
          </a:bodyPr>
          <a:lstStyle/>
          <a:p>
            <a:r>
              <a:rPr lang="en-US" sz="2400" dirty="0">
                <a:latin typeface="Novela" pitchFamily="2" charset="77"/>
              </a:rPr>
              <a:t>Favorability</a:t>
            </a:r>
          </a:p>
        </p:txBody>
      </p:sp>
    </p:spTree>
    <p:extLst>
      <p:ext uri="{BB962C8B-B14F-4D97-AF65-F5344CB8AC3E}">
        <p14:creationId xmlns:p14="http://schemas.microsoft.com/office/powerpoint/2010/main" val="54033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with low confidence">
            <a:extLst>
              <a:ext uri="{FF2B5EF4-FFF2-40B4-BE49-F238E27FC236}">
                <a16:creationId xmlns:a16="http://schemas.microsoft.com/office/drawing/2014/main" id="{5D47EBCA-29E4-BB02-9F40-5CFF3C6D16CE}"/>
              </a:ext>
            </a:extLst>
          </p:cNvPr>
          <p:cNvPicPr>
            <a:picLocks noChangeAspect="1"/>
          </p:cNvPicPr>
          <p:nvPr/>
        </p:nvPicPr>
        <p:blipFill>
          <a:blip r:embed="rId3"/>
          <a:stretch>
            <a:fillRect/>
          </a:stretch>
        </p:blipFill>
        <p:spPr>
          <a:xfrm>
            <a:off x="341459" y="2285999"/>
            <a:ext cx="11509081" cy="2584077"/>
          </a:xfrm>
          <a:prstGeom prst="rect">
            <a:avLst/>
          </a:prstGeom>
        </p:spPr>
      </p:pic>
    </p:spTree>
    <p:extLst>
      <p:ext uri="{BB962C8B-B14F-4D97-AF65-F5344CB8AC3E}">
        <p14:creationId xmlns:p14="http://schemas.microsoft.com/office/powerpoint/2010/main" val="272951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omputer&#10;&#10;Description automatically generated">
            <a:extLst>
              <a:ext uri="{FF2B5EF4-FFF2-40B4-BE49-F238E27FC236}">
                <a16:creationId xmlns:a16="http://schemas.microsoft.com/office/drawing/2014/main" id="{0F2071E4-1979-4526-65D3-428C856443FF}"/>
              </a:ext>
            </a:extLst>
          </p:cNvPr>
          <p:cNvPicPr>
            <a:picLocks noChangeAspect="1"/>
          </p:cNvPicPr>
          <p:nvPr/>
        </p:nvPicPr>
        <p:blipFill>
          <a:blip r:embed="rId3"/>
          <a:stretch>
            <a:fillRect/>
          </a:stretch>
        </p:blipFill>
        <p:spPr>
          <a:xfrm>
            <a:off x="1820563" y="520753"/>
            <a:ext cx="7280428" cy="5660975"/>
          </a:xfrm>
          <a:prstGeom prst="rect">
            <a:avLst/>
          </a:prstGeom>
          <a:ln w="3175">
            <a:solidFill>
              <a:srgbClr val="70D6FF"/>
            </a:solidFill>
          </a:ln>
        </p:spPr>
      </p:pic>
      <p:sp>
        <p:nvSpPr>
          <p:cNvPr id="32" name="Rectangle 31">
            <a:extLst>
              <a:ext uri="{FF2B5EF4-FFF2-40B4-BE49-F238E27FC236}">
                <a16:creationId xmlns:a16="http://schemas.microsoft.com/office/drawing/2014/main" id="{9195936A-1EDA-D695-D7A2-20EB6E4BC594}"/>
              </a:ext>
            </a:extLst>
          </p:cNvPr>
          <p:cNvSpPr/>
          <p:nvPr/>
        </p:nvSpPr>
        <p:spPr>
          <a:xfrm>
            <a:off x="0" y="0"/>
            <a:ext cx="12192000" cy="6858000"/>
          </a:xfrm>
          <a:prstGeom prst="rect">
            <a:avLst/>
          </a:prstGeom>
          <a:solidFill>
            <a:srgbClr val="70D6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pic>
        <p:nvPicPr>
          <p:cNvPr id="23" name="Picture 22" descr="A screenshot of a computer&#10;&#10;Description automatically generated">
            <a:extLst>
              <a:ext uri="{FF2B5EF4-FFF2-40B4-BE49-F238E27FC236}">
                <a16:creationId xmlns:a16="http://schemas.microsoft.com/office/drawing/2014/main" id="{3D4CC074-AC10-E8D7-7AD6-58E807A41885}"/>
              </a:ext>
            </a:extLst>
          </p:cNvPr>
          <p:cNvPicPr>
            <a:picLocks noChangeAspect="1"/>
          </p:cNvPicPr>
          <p:nvPr/>
        </p:nvPicPr>
        <p:blipFill rotWithShape="1">
          <a:blip r:embed="rId4"/>
          <a:srcRect l="52782" t="59051" r="24483" b="8255"/>
          <a:stretch/>
        </p:blipFill>
        <p:spPr>
          <a:xfrm>
            <a:off x="6096000" y="1546026"/>
            <a:ext cx="4421314" cy="2999073"/>
          </a:xfrm>
          <a:prstGeom prst="rect">
            <a:avLst/>
          </a:prstGeom>
          <a:ln>
            <a:solidFill>
              <a:srgbClr val="70D6FF"/>
            </a:solidFill>
          </a:ln>
        </p:spPr>
      </p:pic>
      <p:sp>
        <p:nvSpPr>
          <p:cNvPr id="29" name="Oval 28">
            <a:extLst>
              <a:ext uri="{FF2B5EF4-FFF2-40B4-BE49-F238E27FC236}">
                <a16:creationId xmlns:a16="http://schemas.microsoft.com/office/drawing/2014/main" id="{DE1D969C-81EE-B7F5-0997-752A1755C1CC}"/>
              </a:ext>
            </a:extLst>
          </p:cNvPr>
          <p:cNvSpPr/>
          <p:nvPr/>
        </p:nvSpPr>
        <p:spPr>
          <a:xfrm>
            <a:off x="223732" y="360115"/>
            <a:ext cx="1878977" cy="18789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pic>
        <p:nvPicPr>
          <p:cNvPr id="27" name="Picture 26">
            <a:extLst>
              <a:ext uri="{FF2B5EF4-FFF2-40B4-BE49-F238E27FC236}">
                <a16:creationId xmlns:a16="http://schemas.microsoft.com/office/drawing/2014/main" id="{2D7187F8-32A9-2ECE-0748-FE3C16C612CC}"/>
              </a:ext>
            </a:extLst>
          </p:cNvPr>
          <p:cNvPicPr>
            <a:picLocks noChangeAspect="1"/>
          </p:cNvPicPr>
          <p:nvPr/>
        </p:nvPicPr>
        <p:blipFill>
          <a:blip r:embed="rId5"/>
          <a:stretch>
            <a:fillRect/>
          </a:stretch>
        </p:blipFill>
        <p:spPr>
          <a:xfrm rot="14359248">
            <a:off x="1175175" y="-1502538"/>
            <a:ext cx="2032807" cy="4357620"/>
          </a:xfrm>
          <a:prstGeom prst="rect">
            <a:avLst/>
          </a:prstGeom>
        </p:spPr>
      </p:pic>
      <p:sp>
        <p:nvSpPr>
          <p:cNvPr id="28" name="TextBox 27">
            <a:extLst>
              <a:ext uri="{FF2B5EF4-FFF2-40B4-BE49-F238E27FC236}">
                <a16:creationId xmlns:a16="http://schemas.microsoft.com/office/drawing/2014/main" id="{A4A9608B-834F-A959-BDD8-4889AEEFD0FA}"/>
              </a:ext>
            </a:extLst>
          </p:cNvPr>
          <p:cNvSpPr txBox="1"/>
          <p:nvPr/>
        </p:nvSpPr>
        <p:spPr>
          <a:xfrm>
            <a:off x="505877" y="976185"/>
            <a:ext cx="1487908" cy="461665"/>
          </a:xfrm>
          <a:prstGeom prst="rect">
            <a:avLst/>
          </a:prstGeom>
          <a:noFill/>
        </p:spPr>
        <p:txBody>
          <a:bodyPr wrap="none" rtlCol="0">
            <a:spAutoFit/>
          </a:bodyPr>
          <a:lstStyle/>
          <a:p>
            <a:r>
              <a:rPr lang="en-US" sz="2400" dirty="0">
                <a:latin typeface="Novela" pitchFamily="2" charset="77"/>
              </a:rPr>
              <a:t>Routines</a:t>
            </a:r>
          </a:p>
        </p:txBody>
      </p:sp>
      <p:pic>
        <p:nvPicPr>
          <p:cNvPr id="31" name="Picture 30">
            <a:extLst>
              <a:ext uri="{FF2B5EF4-FFF2-40B4-BE49-F238E27FC236}">
                <a16:creationId xmlns:a16="http://schemas.microsoft.com/office/drawing/2014/main" id="{7DF686C4-5B4A-5909-1DF6-2A99125F83F6}"/>
              </a:ext>
            </a:extLst>
          </p:cNvPr>
          <p:cNvPicPr>
            <a:picLocks noChangeAspect="1"/>
          </p:cNvPicPr>
          <p:nvPr/>
        </p:nvPicPr>
        <p:blipFill>
          <a:blip r:embed="rId6"/>
          <a:stretch>
            <a:fillRect/>
          </a:stretch>
        </p:blipFill>
        <p:spPr>
          <a:xfrm>
            <a:off x="3716384" y="5390109"/>
            <a:ext cx="6741418" cy="1270242"/>
          </a:xfrm>
          <a:prstGeom prst="rect">
            <a:avLst/>
          </a:prstGeom>
          <a:ln w="3175">
            <a:solidFill>
              <a:srgbClr val="70D6FF"/>
            </a:solidFill>
          </a:ln>
        </p:spPr>
      </p:pic>
      <p:pic>
        <p:nvPicPr>
          <p:cNvPr id="30" name="Picture 29">
            <a:extLst>
              <a:ext uri="{FF2B5EF4-FFF2-40B4-BE49-F238E27FC236}">
                <a16:creationId xmlns:a16="http://schemas.microsoft.com/office/drawing/2014/main" id="{61BB9DC7-C9B3-B925-C07F-8200F75B602F}"/>
              </a:ext>
            </a:extLst>
          </p:cNvPr>
          <p:cNvPicPr>
            <a:picLocks noChangeAspect="1"/>
          </p:cNvPicPr>
          <p:nvPr/>
        </p:nvPicPr>
        <p:blipFill>
          <a:blip r:embed="rId7"/>
          <a:stretch>
            <a:fillRect/>
          </a:stretch>
        </p:blipFill>
        <p:spPr>
          <a:xfrm>
            <a:off x="4654928" y="4235645"/>
            <a:ext cx="5862386" cy="1137801"/>
          </a:xfrm>
          <a:prstGeom prst="rect">
            <a:avLst/>
          </a:prstGeom>
          <a:ln w="3175">
            <a:solidFill>
              <a:srgbClr val="70D6FF"/>
            </a:solidFill>
          </a:ln>
        </p:spPr>
      </p:pic>
      <p:grpSp>
        <p:nvGrpSpPr>
          <p:cNvPr id="24" name="Group 23">
            <a:extLst>
              <a:ext uri="{FF2B5EF4-FFF2-40B4-BE49-F238E27FC236}">
                <a16:creationId xmlns:a16="http://schemas.microsoft.com/office/drawing/2014/main" id="{8E5D027C-EE64-6CC2-4369-507B86A01792}"/>
              </a:ext>
            </a:extLst>
          </p:cNvPr>
          <p:cNvGrpSpPr/>
          <p:nvPr/>
        </p:nvGrpSpPr>
        <p:grpSpPr>
          <a:xfrm>
            <a:off x="10169028" y="4887429"/>
            <a:ext cx="1399428" cy="1365886"/>
            <a:chOff x="7779221" y="3143554"/>
            <a:chExt cx="2251881" cy="2197907"/>
          </a:xfrm>
        </p:grpSpPr>
        <p:sp>
          <p:nvSpPr>
            <p:cNvPr id="25" name="16-Point Star 24">
              <a:extLst>
                <a:ext uri="{FF2B5EF4-FFF2-40B4-BE49-F238E27FC236}">
                  <a16:creationId xmlns:a16="http://schemas.microsoft.com/office/drawing/2014/main" id="{64920451-6E6F-E3FB-FDC0-442F13E61F04}"/>
                </a:ext>
              </a:extLst>
            </p:cNvPr>
            <p:cNvSpPr/>
            <p:nvPr/>
          </p:nvSpPr>
          <p:spPr>
            <a:xfrm>
              <a:off x="7779221" y="3143554"/>
              <a:ext cx="2251881" cy="2197907"/>
            </a:xfrm>
            <a:prstGeom prst="star16">
              <a:avLst/>
            </a:prstGeom>
            <a:solidFill>
              <a:srgbClr val="FFB9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26" name="TextBox 25">
              <a:extLst>
                <a:ext uri="{FF2B5EF4-FFF2-40B4-BE49-F238E27FC236}">
                  <a16:creationId xmlns:a16="http://schemas.microsoft.com/office/drawing/2014/main" id="{778186A2-A7CC-65B5-74C1-9D3ED66F660D}"/>
                </a:ext>
              </a:extLst>
            </p:cNvPr>
            <p:cNvSpPr txBox="1"/>
            <p:nvPr/>
          </p:nvSpPr>
          <p:spPr>
            <a:xfrm>
              <a:off x="8017386" y="3722490"/>
              <a:ext cx="1828800" cy="1040040"/>
            </a:xfrm>
            <a:prstGeom prst="rect">
              <a:avLst/>
            </a:prstGeom>
            <a:noFill/>
          </p:spPr>
          <p:txBody>
            <a:bodyPr wrap="square" rtlCol="0" anchor="ctr">
              <a:spAutoFit/>
            </a:bodyPr>
            <a:lstStyle/>
            <a:p>
              <a:pPr algn="ctr"/>
              <a:r>
                <a:rPr lang="en-US" dirty="0">
                  <a:solidFill>
                    <a:schemeClr val="bg1"/>
                  </a:solidFill>
                  <a:latin typeface="Basier Square Narrow" pitchFamily="2" charset="77"/>
                </a:rPr>
                <a:t>New features</a:t>
              </a:r>
            </a:p>
          </p:txBody>
        </p:sp>
      </p:grpSp>
      <p:sp>
        <p:nvSpPr>
          <p:cNvPr id="33" name="Oval 32">
            <a:extLst>
              <a:ext uri="{FF2B5EF4-FFF2-40B4-BE49-F238E27FC236}">
                <a16:creationId xmlns:a16="http://schemas.microsoft.com/office/drawing/2014/main" id="{27EBD62A-DA4E-699C-43FD-0E67349DB42A}"/>
              </a:ext>
            </a:extLst>
          </p:cNvPr>
          <p:cNvSpPr/>
          <p:nvPr/>
        </p:nvSpPr>
        <p:spPr>
          <a:xfrm>
            <a:off x="9021547" y="2355426"/>
            <a:ext cx="681317" cy="645459"/>
          </a:xfrm>
          <a:prstGeom prst="ellipse">
            <a:avLst/>
          </a:prstGeom>
          <a:noFill/>
          <a:ln w="76200">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Tree>
    <p:extLst>
      <p:ext uri="{BB962C8B-B14F-4D97-AF65-F5344CB8AC3E}">
        <p14:creationId xmlns:p14="http://schemas.microsoft.com/office/powerpoint/2010/main" val="71808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A37BCEF-A3D6-E796-458F-7D850CC18FDD}"/>
              </a:ext>
            </a:extLst>
          </p:cNvPr>
          <p:cNvSpPr/>
          <p:nvPr/>
        </p:nvSpPr>
        <p:spPr>
          <a:xfrm>
            <a:off x="223732" y="360115"/>
            <a:ext cx="1878977" cy="18789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12" name="TextBox 11">
            <a:extLst>
              <a:ext uri="{FF2B5EF4-FFF2-40B4-BE49-F238E27FC236}">
                <a16:creationId xmlns:a16="http://schemas.microsoft.com/office/drawing/2014/main" id="{571E66E6-F187-90F1-172D-6ED7F3FFACA1}"/>
              </a:ext>
            </a:extLst>
          </p:cNvPr>
          <p:cNvSpPr txBox="1"/>
          <p:nvPr/>
        </p:nvSpPr>
        <p:spPr>
          <a:xfrm>
            <a:off x="505877" y="976185"/>
            <a:ext cx="1487908" cy="461665"/>
          </a:xfrm>
          <a:prstGeom prst="rect">
            <a:avLst/>
          </a:prstGeom>
          <a:noFill/>
        </p:spPr>
        <p:txBody>
          <a:bodyPr wrap="none" rtlCol="0">
            <a:spAutoFit/>
          </a:bodyPr>
          <a:lstStyle/>
          <a:p>
            <a:r>
              <a:rPr lang="en-US" sz="2400" dirty="0">
                <a:latin typeface="Novela" pitchFamily="2" charset="77"/>
              </a:rPr>
              <a:t>Routines</a:t>
            </a:r>
          </a:p>
        </p:txBody>
      </p:sp>
      <p:pic>
        <p:nvPicPr>
          <p:cNvPr id="13" name="Picture 12">
            <a:extLst>
              <a:ext uri="{FF2B5EF4-FFF2-40B4-BE49-F238E27FC236}">
                <a16:creationId xmlns:a16="http://schemas.microsoft.com/office/drawing/2014/main" id="{577FF415-CAFC-036B-215E-55216F27B733}"/>
              </a:ext>
            </a:extLst>
          </p:cNvPr>
          <p:cNvPicPr>
            <a:picLocks noChangeAspect="1"/>
          </p:cNvPicPr>
          <p:nvPr/>
        </p:nvPicPr>
        <p:blipFill>
          <a:blip r:embed="rId3"/>
          <a:stretch>
            <a:fillRect/>
          </a:stretch>
        </p:blipFill>
        <p:spPr>
          <a:xfrm rot="14359248">
            <a:off x="1175175" y="-1502538"/>
            <a:ext cx="2032807" cy="4357620"/>
          </a:xfrm>
          <a:prstGeom prst="rect">
            <a:avLst/>
          </a:prstGeom>
        </p:spPr>
      </p:pic>
      <p:sp>
        <p:nvSpPr>
          <p:cNvPr id="21" name="Rectangle 20">
            <a:extLst>
              <a:ext uri="{FF2B5EF4-FFF2-40B4-BE49-F238E27FC236}">
                <a16:creationId xmlns:a16="http://schemas.microsoft.com/office/drawing/2014/main" id="{89B5BD06-B192-B924-640E-71C3AB172042}"/>
              </a:ext>
            </a:extLst>
          </p:cNvPr>
          <p:cNvSpPr/>
          <p:nvPr/>
        </p:nvSpPr>
        <p:spPr>
          <a:xfrm>
            <a:off x="3460073" y="3714413"/>
            <a:ext cx="5271853" cy="2584925"/>
          </a:xfrm>
          <a:prstGeom prst="rect">
            <a:avLst/>
          </a:prstGeom>
          <a:solidFill>
            <a:schemeClr val="bg1"/>
          </a:solidFill>
          <a:ln>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pic>
        <p:nvPicPr>
          <p:cNvPr id="16" name="Picture 15" descr="A screenshot of a computer&#10;&#10;Description automatically generated with low confidence">
            <a:extLst>
              <a:ext uri="{FF2B5EF4-FFF2-40B4-BE49-F238E27FC236}">
                <a16:creationId xmlns:a16="http://schemas.microsoft.com/office/drawing/2014/main" id="{EC3D846A-B645-3338-08B5-57F0322B96EB}"/>
              </a:ext>
            </a:extLst>
          </p:cNvPr>
          <p:cNvPicPr>
            <a:picLocks noChangeAspect="1"/>
          </p:cNvPicPr>
          <p:nvPr/>
        </p:nvPicPr>
        <p:blipFill>
          <a:blip r:embed="rId4"/>
          <a:stretch>
            <a:fillRect/>
          </a:stretch>
        </p:blipFill>
        <p:spPr>
          <a:xfrm>
            <a:off x="3629462" y="4176188"/>
            <a:ext cx="4523282" cy="1905015"/>
          </a:xfrm>
          <a:prstGeom prst="rect">
            <a:avLst/>
          </a:prstGeom>
        </p:spPr>
      </p:pic>
      <p:sp>
        <p:nvSpPr>
          <p:cNvPr id="10" name="TextBox 9">
            <a:extLst>
              <a:ext uri="{FF2B5EF4-FFF2-40B4-BE49-F238E27FC236}">
                <a16:creationId xmlns:a16="http://schemas.microsoft.com/office/drawing/2014/main" id="{3D7EAF3B-3D79-B4D9-9B61-F3BAC224FFDA}"/>
              </a:ext>
            </a:extLst>
          </p:cNvPr>
          <p:cNvSpPr txBox="1"/>
          <p:nvPr/>
        </p:nvSpPr>
        <p:spPr>
          <a:xfrm>
            <a:off x="3386920" y="1715014"/>
            <a:ext cx="8006503" cy="1138773"/>
          </a:xfrm>
          <a:prstGeom prst="rect">
            <a:avLst/>
          </a:prstGeom>
          <a:noFill/>
        </p:spPr>
        <p:txBody>
          <a:bodyPr wrap="square">
            <a:spAutoFit/>
          </a:bodyPr>
          <a:lstStyle/>
          <a:p>
            <a:pPr>
              <a:lnSpc>
                <a:spcPct val="150000"/>
              </a:lnSpc>
            </a:pPr>
            <a:r>
              <a:rPr lang="en-US" sz="2400" dirty="0">
                <a:effectLst/>
                <a:latin typeface="Novela" pitchFamily="2" charset="77"/>
              </a:rPr>
              <a:t>“I usually prefer to terminate it and give the resources back in case somebody else needs them...” </a:t>
            </a:r>
            <a:r>
              <a:rPr lang="en-US" sz="2400" dirty="0">
                <a:latin typeface="Novela" pitchFamily="2" charset="77"/>
              </a:rPr>
              <a:t>- P2</a:t>
            </a:r>
            <a:endParaRPr lang="en-US" sz="2400" dirty="0">
              <a:latin typeface="Basier Square Narrow" pitchFamily="2" charset="77"/>
            </a:endParaRPr>
          </a:p>
        </p:txBody>
      </p:sp>
      <p:grpSp>
        <p:nvGrpSpPr>
          <p:cNvPr id="18" name="Group 17">
            <a:extLst>
              <a:ext uri="{FF2B5EF4-FFF2-40B4-BE49-F238E27FC236}">
                <a16:creationId xmlns:a16="http://schemas.microsoft.com/office/drawing/2014/main" id="{9711D099-E4EC-DC74-DDC6-B7FEE22AD592}"/>
              </a:ext>
            </a:extLst>
          </p:cNvPr>
          <p:cNvGrpSpPr/>
          <p:nvPr/>
        </p:nvGrpSpPr>
        <p:grpSpPr>
          <a:xfrm>
            <a:off x="7383863" y="4594030"/>
            <a:ext cx="1722258" cy="1814376"/>
            <a:chOff x="7779221" y="3143554"/>
            <a:chExt cx="2251881" cy="2197907"/>
          </a:xfrm>
        </p:grpSpPr>
        <p:sp>
          <p:nvSpPr>
            <p:cNvPr id="19" name="16-Point Star 18">
              <a:extLst>
                <a:ext uri="{FF2B5EF4-FFF2-40B4-BE49-F238E27FC236}">
                  <a16:creationId xmlns:a16="http://schemas.microsoft.com/office/drawing/2014/main" id="{7426DFD5-10A6-F023-F881-22E24ED4A4F9}"/>
                </a:ext>
              </a:extLst>
            </p:cNvPr>
            <p:cNvSpPr/>
            <p:nvPr/>
          </p:nvSpPr>
          <p:spPr>
            <a:xfrm>
              <a:off x="7779221" y="3143554"/>
              <a:ext cx="2251881" cy="2197907"/>
            </a:xfrm>
            <a:prstGeom prst="star16">
              <a:avLst/>
            </a:prstGeom>
            <a:solidFill>
              <a:srgbClr val="FFB9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20" name="TextBox 19">
              <a:extLst>
                <a:ext uri="{FF2B5EF4-FFF2-40B4-BE49-F238E27FC236}">
                  <a16:creationId xmlns:a16="http://schemas.microsoft.com/office/drawing/2014/main" id="{8612BE3D-B050-B169-6140-0E8C85C69321}"/>
                </a:ext>
              </a:extLst>
            </p:cNvPr>
            <p:cNvSpPr txBox="1"/>
            <p:nvPr/>
          </p:nvSpPr>
          <p:spPr>
            <a:xfrm>
              <a:off x="8017386" y="3851033"/>
              <a:ext cx="1828800" cy="782955"/>
            </a:xfrm>
            <a:prstGeom prst="rect">
              <a:avLst/>
            </a:prstGeom>
            <a:noFill/>
          </p:spPr>
          <p:txBody>
            <a:bodyPr wrap="square" rtlCol="0" anchor="ctr">
              <a:spAutoFit/>
            </a:bodyPr>
            <a:lstStyle/>
            <a:p>
              <a:pPr algn="ctr"/>
              <a:r>
                <a:rPr lang="en-US" dirty="0">
                  <a:solidFill>
                    <a:schemeClr val="bg1"/>
                  </a:solidFill>
                  <a:latin typeface="Basier Square Narrow" pitchFamily="2" charset="77"/>
                </a:rPr>
                <a:t>Planned intervention</a:t>
              </a:r>
            </a:p>
          </p:txBody>
        </p:sp>
      </p:grpSp>
    </p:spTree>
    <p:extLst>
      <p:ext uri="{BB962C8B-B14F-4D97-AF65-F5344CB8AC3E}">
        <p14:creationId xmlns:p14="http://schemas.microsoft.com/office/powerpoint/2010/main" val="419044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A37BCEF-A3D6-E796-458F-7D850CC18FDD}"/>
              </a:ext>
            </a:extLst>
          </p:cNvPr>
          <p:cNvSpPr/>
          <p:nvPr/>
        </p:nvSpPr>
        <p:spPr>
          <a:xfrm>
            <a:off x="223732" y="360115"/>
            <a:ext cx="1878977" cy="18789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pic>
        <p:nvPicPr>
          <p:cNvPr id="13" name="Picture 12">
            <a:extLst>
              <a:ext uri="{FF2B5EF4-FFF2-40B4-BE49-F238E27FC236}">
                <a16:creationId xmlns:a16="http://schemas.microsoft.com/office/drawing/2014/main" id="{577FF415-CAFC-036B-215E-55216F27B733}"/>
              </a:ext>
            </a:extLst>
          </p:cNvPr>
          <p:cNvPicPr>
            <a:picLocks noChangeAspect="1"/>
          </p:cNvPicPr>
          <p:nvPr/>
        </p:nvPicPr>
        <p:blipFill>
          <a:blip r:embed="rId3"/>
          <a:stretch>
            <a:fillRect/>
          </a:stretch>
        </p:blipFill>
        <p:spPr>
          <a:xfrm rot="14359248">
            <a:off x="1175175" y="-1502538"/>
            <a:ext cx="2032807" cy="4357620"/>
          </a:xfrm>
          <a:prstGeom prst="rect">
            <a:avLst/>
          </a:prstGeom>
        </p:spPr>
      </p:pic>
      <p:sp>
        <p:nvSpPr>
          <p:cNvPr id="12" name="TextBox 11">
            <a:extLst>
              <a:ext uri="{FF2B5EF4-FFF2-40B4-BE49-F238E27FC236}">
                <a16:creationId xmlns:a16="http://schemas.microsoft.com/office/drawing/2014/main" id="{571E66E6-F187-90F1-172D-6ED7F3FFACA1}"/>
              </a:ext>
            </a:extLst>
          </p:cNvPr>
          <p:cNvSpPr txBox="1"/>
          <p:nvPr/>
        </p:nvSpPr>
        <p:spPr>
          <a:xfrm>
            <a:off x="339085" y="1068770"/>
            <a:ext cx="1763624" cy="461665"/>
          </a:xfrm>
          <a:prstGeom prst="rect">
            <a:avLst/>
          </a:prstGeom>
          <a:noFill/>
        </p:spPr>
        <p:txBody>
          <a:bodyPr wrap="none" rtlCol="0">
            <a:spAutoFit/>
          </a:bodyPr>
          <a:lstStyle/>
          <a:p>
            <a:r>
              <a:rPr lang="en-US" sz="2400" dirty="0">
                <a:latin typeface="Novela" pitchFamily="2" charset="77"/>
              </a:rPr>
              <a:t>Challenges</a:t>
            </a:r>
          </a:p>
        </p:txBody>
      </p:sp>
      <p:pic>
        <p:nvPicPr>
          <p:cNvPr id="2" name="Picture 2">
            <a:extLst>
              <a:ext uri="{FF2B5EF4-FFF2-40B4-BE49-F238E27FC236}">
                <a16:creationId xmlns:a16="http://schemas.microsoft.com/office/drawing/2014/main" id="{72E26084-E424-9D92-D47E-8D45FB7A2A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62"/>
          <a:stretch/>
        </p:blipFill>
        <p:spPr bwMode="auto">
          <a:xfrm>
            <a:off x="3460073" y="1374405"/>
            <a:ext cx="3300390" cy="22309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EB143FC-5422-97AD-737C-EE6B03E921D5}"/>
              </a:ext>
            </a:extLst>
          </p:cNvPr>
          <p:cNvGrpSpPr/>
          <p:nvPr/>
        </p:nvGrpSpPr>
        <p:grpSpPr>
          <a:xfrm>
            <a:off x="4779642" y="1554903"/>
            <a:ext cx="2629187" cy="1459149"/>
            <a:chOff x="80539" y="3735421"/>
            <a:chExt cx="2629187" cy="1459149"/>
          </a:xfrm>
        </p:grpSpPr>
        <p:sp>
          <p:nvSpPr>
            <p:cNvPr id="4" name="Oval Callout 3">
              <a:extLst>
                <a:ext uri="{FF2B5EF4-FFF2-40B4-BE49-F238E27FC236}">
                  <a16:creationId xmlns:a16="http://schemas.microsoft.com/office/drawing/2014/main" id="{FA6CF8FA-70BF-F925-8340-A96139EC7EF5}"/>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Basier Square Narrow" pitchFamily="2" charset="77"/>
              </a:endParaRPr>
            </a:p>
          </p:txBody>
        </p:sp>
        <p:sp>
          <p:nvSpPr>
            <p:cNvPr id="5" name="TextBox 4">
              <a:extLst>
                <a:ext uri="{FF2B5EF4-FFF2-40B4-BE49-F238E27FC236}">
                  <a16:creationId xmlns:a16="http://schemas.microsoft.com/office/drawing/2014/main" id="{68746811-3EC6-A97F-2186-15D05CD5D846}"/>
                </a:ext>
              </a:extLst>
            </p:cNvPr>
            <p:cNvSpPr txBox="1"/>
            <p:nvPr/>
          </p:nvSpPr>
          <p:spPr>
            <a:xfrm>
              <a:off x="80539" y="4280329"/>
              <a:ext cx="2629187" cy="369332"/>
            </a:xfrm>
            <a:prstGeom prst="rect">
              <a:avLst/>
            </a:prstGeom>
            <a:noFill/>
          </p:spPr>
          <p:txBody>
            <a:bodyPr wrap="square">
              <a:spAutoFit/>
            </a:bodyPr>
            <a:lstStyle/>
            <a:p>
              <a:pPr algn="ctr"/>
              <a:r>
                <a:rPr lang="en-US" sz="1800" dirty="0">
                  <a:solidFill>
                    <a:schemeClr val="tx1"/>
                  </a:solidFill>
                  <a:latin typeface="Basier Square Narrow" pitchFamily="2" charset="77"/>
                </a:rPr>
                <a:t>Reservations are per-project</a:t>
              </a:r>
            </a:p>
          </p:txBody>
        </p:sp>
      </p:grpSp>
      <p:sp>
        <p:nvSpPr>
          <p:cNvPr id="6" name="Rectangle 5">
            <a:extLst>
              <a:ext uri="{FF2B5EF4-FFF2-40B4-BE49-F238E27FC236}">
                <a16:creationId xmlns:a16="http://schemas.microsoft.com/office/drawing/2014/main" id="{DF354DB4-4EF3-BCF9-90FE-757F7D55326C}"/>
              </a:ext>
            </a:extLst>
          </p:cNvPr>
          <p:cNvSpPr/>
          <p:nvPr/>
        </p:nvSpPr>
        <p:spPr>
          <a:xfrm>
            <a:off x="3460073" y="3714413"/>
            <a:ext cx="5271853" cy="2584925"/>
          </a:xfrm>
          <a:prstGeom prst="rect">
            <a:avLst/>
          </a:prstGeom>
          <a:solidFill>
            <a:schemeClr val="bg1"/>
          </a:solidFill>
          <a:ln>
            <a:solidFill>
              <a:srgbClr val="70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pic>
        <p:nvPicPr>
          <p:cNvPr id="7" name="Picture 6" descr="A screenshot of a computer&#10;&#10;Description automatically generated with low confidence">
            <a:extLst>
              <a:ext uri="{FF2B5EF4-FFF2-40B4-BE49-F238E27FC236}">
                <a16:creationId xmlns:a16="http://schemas.microsoft.com/office/drawing/2014/main" id="{C58FAB5C-E602-3850-EC6F-13E91D5486AB}"/>
              </a:ext>
            </a:extLst>
          </p:cNvPr>
          <p:cNvPicPr>
            <a:picLocks noChangeAspect="1"/>
          </p:cNvPicPr>
          <p:nvPr/>
        </p:nvPicPr>
        <p:blipFill>
          <a:blip r:embed="rId5"/>
          <a:stretch>
            <a:fillRect/>
          </a:stretch>
        </p:blipFill>
        <p:spPr>
          <a:xfrm>
            <a:off x="3629462" y="4176188"/>
            <a:ext cx="4523282" cy="1905015"/>
          </a:xfrm>
          <a:prstGeom prst="rect">
            <a:avLst/>
          </a:prstGeom>
        </p:spPr>
      </p:pic>
      <p:grpSp>
        <p:nvGrpSpPr>
          <p:cNvPr id="8" name="Group 7">
            <a:extLst>
              <a:ext uri="{FF2B5EF4-FFF2-40B4-BE49-F238E27FC236}">
                <a16:creationId xmlns:a16="http://schemas.microsoft.com/office/drawing/2014/main" id="{40231D4C-CDB5-70F6-E8F4-CA04181DFB2B}"/>
              </a:ext>
            </a:extLst>
          </p:cNvPr>
          <p:cNvGrpSpPr/>
          <p:nvPr/>
        </p:nvGrpSpPr>
        <p:grpSpPr>
          <a:xfrm>
            <a:off x="7383863" y="4594030"/>
            <a:ext cx="1722258" cy="1814376"/>
            <a:chOff x="7779221" y="3143554"/>
            <a:chExt cx="2251881" cy="2197907"/>
          </a:xfrm>
        </p:grpSpPr>
        <p:sp>
          <p:nvSpPr>
            <p:cNvPr id="9" name="16-Point Star 8">
              <a:extLst>
                <a:ext uri="{FF2B5EF4-FFF2-40B4-BE49-F238E27FC236}">
                  <a16:creationId xmlns:a16="http://schemas.microsoft.com/office/drawing/2014/main" id="{BD68A493-622B-882A-9E4E-2ACA6D043237}"/>
                </a:ext>
              </a:extLst>
            </p:cNvPr>
            <p:cNvSpPr/>
            <p:nvPr/>
          </p:nvSpPr>
          <p:spPr>
            <a:xfrm>
              <a:off x="7779221" y="3143554"/>
              <a:ext cx="2251881" cy="2197907"/>
            </a:xfrm>
            <a:prstGeom prst="star16">
              <a:avLst/>
            </a:prstGeom>
            <a:solidFill>
              <a:srgbClr val="FFB9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14" name="TextBox 13">
              <a:extLst>
                <a:ext uri="{FF2B5EF4-FFF2-40B4-BE49-F238E27FC236}">
                  <a16:creationId xmlns:a16="http://schemas.microsoft.com/office/drawing/2014/main" id="{C43ECDB4-BEDA-73B1-F308-AFFBAE7EA6E8}"/>
                </a:ext>
              </a:extLst>
            </p:cNvPr>
            <p:cNvSpPr txBox="1"/>
            <p:nvPr/>
          </p:nvSpPr>
          <p:spPr>
            <a:xfrm>
              <a:off x="8017386" y="3851033"/>
              <a:ext cx="1828800" cy="782955"/>
            </a:xfrm>
            <a:prstGeom prst="rect">
              <a:avLst/>
            </a:prstGeom>
            <a:noFill/>
          </p:spPr>
          <p:txBody>
            <a:bodyPr wrap="square" rtlCol="0" anchor="ctr">
              <a:spAutoFit/>
            </a:bodyPr>
            <a:lstStyle/>
            <a:p>
              <a:pPr algn="ctr"/>
              <a:r>
                <a:rPr lang="en-US" dirty="0">
                  <a:solidFill>
                    <a:schemeClr val="bg1"/>
                  </a:solidFill>
                  <a:latin typeface="Basier Square Narrow" pitchFamily="2" charset="77"/>
                </a:rPr>
                <a:t>Planned intervention</a:t>
              </a:r>
            </a:p>
          </p:txBody>
        </p:sp>
      </p:grpSp>
      <p:sp>
        <p:nvSpPr>
          <p:cNvPr id="10" name="Rectangle 9">
            <a:extLst>
              <a:ext uri="{FF2B5EF4-FFF2-40B4-BE49-F238E27FC236}">
                <a16:creationId xmlns:a16="http://schemas.microsoft.com/office/drawing/2014/main" id="{C3B245B1-1856-1335-694A-E2D962A95E08}"/>
              </a:ext>
            </a:extLst>
          </p:cNvPr>
          <p:cNvSpPr/>
          <p:nvPr/>
        </p:nvSpPr>
        <p:spPr>
          <a:xfrm>
            <a:off x="3823335" y="2469143"/>
            <a:ext cx="640080" cy="96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D22A20-CEDB-D2E0-A9B2-6CABEE2EA510}"/>
              </a:ext>
            </a:extLst>
          </p:cNvPr>
          <p:cNvSpPr/>
          <p:nvPr/>
        </p:nvSpPr>
        <p:spPr>
          <a:xfrm>
            <a:off x="3823335" y="2859335"/>
            <a:ext cx="640080" cy="96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0FB699-DE8D-B35D-F7BA-63F55DAA23B8}"/>
              </a:ext>
            </a:extLst>
          </p:cNvPr>
          <p:cNvSpPr/>
          <p:nvPr/>
        </p:nvSpPr>
        <p:spPr>
          <a:xfrm>
            <a:off x="3847346" y="1687133"/>
            <a:ext cx="640080" cy="96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55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loud with a blue square with white squares and a blue square with white squares and a blue square with white squares and a blue square with white squares with a blue square with white squares and a&#10;&#10;Description automatically generated">
            <a:extLst>
              <a:ext uri="{FF2B5EF4-FFF2-40B4-BE49-F238E27FC236}">
                <a16:creationId xmlns:a16="http://schemas.microsoft.com/office/drawing/2014/main" id="{CFF2CC09-C494-26C8-6494-E51FEB6FED50}"/>
              </a:ext>
            </a:extLst>
          </p:cNvPr>
          <p:cNvPicPr>
            <a:picLocks noChangeAspect="1"/>
          </p:cNvPicPr>
          <p:nvPr/>
        </p:nvPicPr>
        <p:blipFill>
          <a:blip r:embed="rId3"/>
          <a:stretch>
            <a:fillRect/>
          </a:stretch>
        </p:blipFill>
        <p:spPr>
          <a:xfrm flipH="1">
            <a:off x="2680839" y="1348105"/>
            <a:ext cx="2964059" cy="2628017"/>
          </a:xfrm>
          <a:prstGeom prst="rect">
            <a:avLst/>
          </a:prstGeom>
        </p:spPr>
      </p:pic>
      <p:pic>
        <p:nvPicPr>
          <p:cNvPr id="22" name="Picture 21" descr="A blue computer with a white screen&#10;&#10;Description automatically generated">
            <a:extLst>
              <a:ext uri="{FF2B5EF4-FFF2-40B4-BE49-F238E27FC236}">
                <a16:creationId xmlns:a16="http://schemas.microsoft.com/office/drawing/2014/main" id="{2AD6A90E-9759-2F4A-93F7-1F4AAB55D0F3}"/>
              </a:ext>
            </a:extLst>
          </p:cNvPr>
          <p:cNvPicPr>
            <a:picLocks noChangeAspect="1"/>
          </p:cNvPicPr>
          <p:nvPr/>
        </p:nvPicPr>
        <p:blipFill>
          <a:blip r:embed="rId4"/>
          <a:stretch>
            <a:fillRect/>
          </a:stretch>
        </p:blipFill>
        <p:spPr>
          <a:xfrm flipH="1">
            <a:off x="6877051" y="2352309"/>
            <a:ext cx="4898596" cy="2763887"/>
          </a:xfrm>
          <a:prstGeom prst="rect">
            <a:avLst/>
          </a:prstGeom>
        </p:spPr>
      </p:pic>
      <p:sp>
        <p:nvSpPr>
          <p:cNvPr id="11" name="Oval 10">
            <a:extLst>
              <a:ext uri="{FF2B5EF4-FFF2-40B4-BE49-F238E27FC236}">
                <a16:creationId xmlns:a16="http://schemas.microsoft.com/office/drawing/2014/main" id="{2A37BCEF-A3D6-E796-458F-7D850CC18FDD}"/>
              </a:ext>
            </a:extLst>
          </p:cNvPr>
          <p:cNvSpPr/>
          <p:nvPr/>
        </p:nvSpPr>
        <p:spPr>
          <a:xfrm>
            <a:off x="223732" y="360115"/>
            <a:ext cx="1878977" cy="18789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pic>
        <p:nvPicPr>
          <p:cNvPr id="13" name="Picture 12">
            <a:extLst>
              <a:ext uri="{FF2B5EF4-FFF2-40B4-BE49-F238E27FC236}">
                <a16:creationId xmlns:a16="http://schemas.microsoft.com/office/drawing/2014/main" id="{577FF415-CAFC-036B-215E-55216F27B733}"/>
              </a:ext>
            </a:extLst>
          </p:cNvPr>
          <p:cNvPicPr>
            <a:picLocks noChangeAspect="1"/>
          </p:cNvPicPr>
          <p:nvPr/>
        </p:nvPicPr>
        <p:blipFill>
          <a:blip r:embed="rId5"/>
          <a:stretch>
            <a:fillRect/>
          </a:stretch>
        </p:blipFill>
        <p:spPr>
          <a:xfrm rot="14359248">
            <a:off x="1175175" y="-1502538"/>
            <a:ext cx="2032807" cy="4357620"/>
          </a:xfrm>
          <a:prstGeom prst="rect">
            <a:avLst/>
          </a:prstGeom>
        </p:spPr>
      </p:pic>
      <p:sp>
        <p:nvSpPr>
          <p:cNvPr id="12" name="TextBox 11">
            <a:extLst>
              <a:ext uri="{FF2B5EF4-FFF2-40B4-BE49-F238E27FC236}">
                <a16:creationId xmlns:a16="http://schemas.microsoft.com/office/drawing/2014/main" id="{571E66E6-F187-90F1-172D-6ED7F3FFACA1}"/>
              </a:ext>
            </a:extLst>
          </p:cNvPr>
          <p:cNvSpPr txBox="1"/>
          <p:nvPr/>
        </p:nvSpPr>
        <p:spPr>
          <a:xfrm>
            <a:off x="339085" y="1068770"/>
            <a:ext cx="1763624" cy="461665"/>
          </a:xfrm>
          <a:prstGeom prst="rect">
            <a:avLst/>
          </a:prstGeom>
          <a:noFill/>
        </p:spPr>
        <p:txBody>
          <a:bodyPr wrap="none" rtlCol="0">
            <a:spAutoFit/>
          </a:bodyPr>
          <a:lstStyle/>
          <a:p>
            <a:r>
              <a:rPr lang="en-US" sz="2400" dirty="0">
                <a:latin typeface="Novela" pitchFamily="2" charset="77"/>
              </a:rPr>
              <a:t>Challenges</a:t>
            </a:r>
          </a:p>
        </p:txBody>
      </p:sp>
      <p:pic>
        <p:nvPicPr>
          <p:cNvPr id="6" name="Picture 5">
            <a:extLst>
              <a:ext uri="{FF2B5EF4-FFF2-40B4-BE49-F238E27FC236}">
                <a16:creationId xmlns:a16="http://schemas.microsoft.com/office/drawing/2014/main" id="{A1E2C865-8D81-F1A1-A504-A916EA621008}"/>
              </a:ext>
            </a:extLst>
          </p:cNvPr>
          <p:cNvPicPr>
            <a:picLocks noChangeAspect="1"/>
          </p:cNvPicPr>
          <p:nvPr/>
        </p:nvPicPr>
        <p:blipFill>
          <a:blip r:embed="rId6"/>
          <a:stretch>
            <a:fillRect/>
          </a:stretch>
        </p:blipFill>
        <p:spPr>
          <a:xfrm>
            <a:off x="276357" y="2388588"/>
            <a:ext cx="1466168" cy="1367866"/>
          </a:xfrm>
          <a:prstGeom prst="rect">
            <a:avLst/>
          </a:prstGeom>
        </p:spPr>
      </p:pic>
      <p:pic>
        <p:nvPicPr>
          <p:cNvPr id="26" name="Picture 25" descr="A diagram of a question mark&#10;&#10;Description automatically generated">
            <a:extLst>
              <a:ext uri="{FF2B5EF4-FFF2-40B4-BE49-F238E27FC236}">
                <a16:creationId xmlns:a16="http://schemas.microsoft.com/office/drawing/2014/main" id="{62EC1541-2DEB-9A02-FDBE-7E8BB4BF52DC}"/>
              </a:ext>
            </a:extLst>
          </p:cNvPr>
          <p:cNvPicPr>
            <a:picLocks noChangeAspect="1"/>
          </p:cNvPicPr>
          <p:nvPr/>
        </p:nvPicPr>
        <p:blipFill>
          <a:blip r:embed="rId7"/>
          <a:stretch>
            <a:fillRect/>
          </a:stretch>
        </p:blipFill>
        <p:spPr>
          <a:xfrm>
            <a:off x="7387819" y="2580830"/>
            <a:ext cx="2123342" cy="1468645"/>
          </a:xfrm>
          <a:prstGeom prst="rect">
            <a:avLst/>
          </a:prstGeom>
        </p:spPr>
      </p:pic>
      <p:pic>
        <p:nvPicPr>
          <p:cNvPr id="28" name="Picture 27" descr="A blue and black silhouette of a person&#10;&#10;Description automatically generated">
            <a:extLst>
              <a:ext uri="{FF2B5EF4-FFF2-40B4-BE49-F238E27FC236}">
                <a16:creationId xmlns:a16="http://schemas.microsoft.com/office/drawing/2014/main" id="{8E0D5E33-494F-EB3E-5EFC-1582E633256E}"/>
              </a:ext>
            </a:extLst>
          </p:cNvPr>
          <p:cNvPicPr>
            <a:picLocks noChangeAspect="1"/>
          </p:cNvPicPr>
          <p:nvPr/>
        </p:nvPicPr>
        <p:blipFill>
          <a:blip r:embed="rId8"/>
          <a:stretch>
            <a:fillRect/>
          </a:stretch>
        </p:blipFill>
        <p:spPr>
          <a:xfrm>
            <a:off x="1256872" y="3370769"/>
            <a:ext cx="1925781" cy="3437416"/>
          </a:xfrm>
          <a:prstGeom prst="rect">
            <a:avLst/>
          </a:prstGeom>
        </p:spPr>
      </p:pic>
      <p:pic>
        <p:nvPicPr>
          <p:cNvPr id="30" name="Picture 29" descr="A yellow dress with a black background&#10;&#10;Description automatically generated">
            <a:extLst>
              <a:ext uri="{FF2B5EF4-FFF2-40B4-BE49-F238E27FC236}">
                <a16:creationId xmlns:a16="http://schemas.microsoft.com/office/drawing/2014/main" id="{0C67CE06-543A-1A9E-8C7E-3E21272531DB}"/>
              </a:ext>
            </a:extLst>
          </p:cNvPr>
          <p:cNvPicPr>
            <a:picLocks noChangeAspect="1"/>
          </p:cNvPicPr>
          <p:nvPr/>
        </p:nvPicPr>
        <p:blipFill>
          <a:blip r:embed="rId9"/>
          <a:stretch>
            <a:fillRect/>
          </a:stretch>
        </p:blipFill>
        <p:spPr>
          <a:xfrm>
            <a:off x="9731371" y="2525369"/>
            <a:ext cx="2661510" cy="4750652"/>
          </a:xfrm>
          <a:prstGeom prst="rect">
            <a:avLst/>
          </a:prstGeom>
        </p:spPr>
      </p:pic>
      <p:pic>
        <p:nvPicPr>
          <p:cNvPr id="10" name="Picture 9">
            <a:extLst>
              <a:ext uri="{FF2B5EF4-FFF2-40B4-BE49-F238E27FC236}">
                <a16:creationId xmlns:a16="http://schemas.microsoft.com/office/drawing/2014/main" id="{D8F88C42-A7EA-356E-99B1-B7D3CC1440F3}"/>
              </a:ext>
            </a:extLst>
          </p:cNvPr>
          <p:cNvPicPr>
            <a:picLocks noChangeAspect="1"/>
          </p:cNvPicPr>
          <p:nvPr/>
        </p:nvPicPr>
        <p:blipFill>
          <a:blip r:embed="rId10"/>
          <a:stretch>
            <a:fillRect/>
          </a:stretch>
        </p:blipFill>
        <p:spPr>
          <a:xfrm>
            <a:off x="4454418" y="2270282"/>
            <a:ext cx="283464" cy="283464"/>
          </a:xfrm>
          <a:prstGeom prst="rect">
            <a:avLst/>
          </a:prstGeom>
        </p:spPr>
      </p:pic>
      <p:pic>
        <p:nvPicPr>
          <p:cNvPr id="14" name="Picture 13">
            <a:extLst>
              <a:ext uri="{FF2B5EF4-FFF2-40B4-BE49-F238E27FC236}">
                <a16:creationId xmlns:a16="http://schemas.microsoft.com/office/drawing/2014/main" id="{8FE02843-A439-1FBC-6559-8BEBCFF0842D}"/>
              </a:ext>
            </a:extLst>
          </p:cNvPr>
          <p:cNvPicPr>
            <a:picLocks noChangeAspect="1"/>
          </p:cNvPicPr>
          <p:nvPr/>
        </p:nvPicPr>
        <p:blipFill>
          <a:blip r:embed="rId10"/>
          <a:stretch>
            <a:fillRect/>
          </a:stretch>
        </p:blipFill>
        <p:spPr>
          <a:xfrm>
            <a:off x="3811103" y="2129807"/>
            <a:ext cx="282501" cy="282501"/>
          </a:xfrm>
          <a:prstGeom prst="rect">
            <a:avLst/>
          </a:prstGeom>
        </p:spPr>
      </p:pic>
      <p:pic>
        <p:nvPicPr>
          <p:cNvPr id="15" name="Picture 14">
            <a:extLst>
              <a:ext uri="{FF2B5EF4-FFF2-40B4-BE49-F238E27FC236}">
                <a16:creationId xmlns:a16="http://schemas.microsoft.com/office/drawing/2014/main" id="{F4F3F6E0-6371-CC16-5CF7-304ADC31304C}"/>
              </a:ext>
            </a:extLst>
          </p:cNvPr>
          <p:cNvPicPr>
            <a:picLocks noChangeAspect="1"/>
          </p:cNvPicPr>
          <p:nvPr/>
        </p:nvPicPr>
        <p:blipFill>
          <a:blip r:embed="rId10"/>
          <a:stretch>
            <a:fillRect/>
          </a:stretch>
        </p:blipFill>
        <p:spPr>
          <a:xfrm>
            <a:off x="3257013" y="2628922"/>
            <a:ext cx="300171" cy="300171"/>
          </a:xfrm>
          <a:prstGeom prst="rect">
            <a:avLst/>
          </a:prstGeom>
        </p:spPr>
      </p:pic>
      <p:pic>
        <p:nvPicPr>
          <p:cNvPr id="17" name="Picture 16">
            <a:extLst>
              <a:ext uri="{FF2B5EF4-FFF2-40B4-BE49-F238E27FC236}">
                <a16:creationId xmlns:a16="http://schemas.microsoft.com/office/drawing/2014/main" id="{2137168E-4633-940B-1634-80B81217554C}"/>
              </a:ext>
            </a:extLst>
          </p:cNvPr>
          <p:cNvPicPr>
            <a:picLocks noChangeAspect="1"/>
          </p:cNvPicPr>
          <p:nvPr/>
        </p:nvPicPr>
        <p:blipFill>
          <a:blip r:embed="rId10"/>
          <a:stretch>
            <a:fillRect/>
          </a:stretch>
        </p:blipFill>
        <p:spPr>
          <a:xfrm>
            <a:off x="4737882" y="2711944"/>
            <a:ext cx="283464" cy="283464"/>
          </a:xfrm>
          <a:prstGeom prst="rect">
            <a:avLst/>
          </a:prstGeom>
        </p:spPr>
      </p:pic>
      <p:pic>
        <p:nvPicPr>
          <p:cNvPr id="32" name="Picture 31" descr="A yellow person with a tassel&#10;&#10;Description automatically generated">
            <a:extLst>
              <a:ext uri="{FF2B5EF4-FFF2-40B4-BE49-F238E27FC236}">
                <a16:creationId xmlns:a16="http://schemas.microsoft.com/office/drawing/2014/main" id="{7DC31FE6-6748-2639-24B9-5E4BCE25B349}"/>
              </a:ext>
            </a:extLst>
          </p:cNvPr>
          <p:cNvPicPr>
            <a:picLocks noChangeAspect="1"/>
          </p:cNvPicPr>
          <p:nvPr/>
        </p:nvPicPr>
        <p:blipFill>
          <a:blip r:embed="rId11"/>
          <a:stretch>
            <a:fillRect/>
          </a:stretch>
        </p:blipFill>
        <p:spPr>
          <a:xfrm>
            <a:off x="5588028" y="292122"/>
            <a:ext cx="1270000" cy="2336800"/>
          </a:xfrm>
          <a:prstGeom prst="rect">
            <a:avLst/>
          </a:prstGeom>
        </p:spPr>
      </p:pic>
    </p:spTree>
    <p:extLst>
      <p:ext uri="{BB962C8B-B14F-4D97-AF65-F5344CB8AC3E}">
        <p14:creationId xmlns:p14="http://schemas.microsoft.com/office/powerpoint/2010/main" val="54272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0" presetClass="path" presetSubtype="0" accel="50000" decel="50000" fill="hold" nodeType="afterEffect">
                                  <p:stCondLst>
                                    <p:cond delay="1000"/>
                                  </p:stCondLst>
                                  <p:childTnLst>
                                    <p:animMotion origin="layout" path="M 0.00612 5.55112E-17 L 0.33437 0.16505 " pathEditMode="relative" rAng="0" ptsTypes="AA">
                                      <p:cBhvr>
                                        <p:cTn id="10" dur="1000" fill="hold"/>
                                        <p:tgtEl>
                                          <p:spTgt spid="14"/>
                                        </p:tgtEl>
                                        <p:attrNameLst>
                                          <p:attrName>ppt_x</p:attrName>
                                          <p:attrName>ppt_y</p:attrName>
                                        </p:attrNameLst>
                                      </p:cBhvr>
                                      <p:rCtr x="16406" y="8241"/>
                                    </p:animMotion>
                                  </p:childTnLst>
                                </p:cTn>
                              </p:par>
                            </p:childTnLst>
                          </p:cTn>
                        </p:par>
                        <p:par>
                          <p:cTn id="11" fill="hold">
                            <p:stCondLst>
                              <p:cond delay="3000"/>
                            </p:stCondLst>
                            <p:childTnLst>
                              <p:par>
                                <p:cTn id="12" presetID="0" presetClass="path" presetSubtype="0" accel="50000" decel="50000" fill="hold" nodeType="afterEffect">
                                  <p:stCondLst>
                                    <p:cond delay="0"/>
                                  </p:stCondLst>
                                  <p:childTnLst>
                                    <p:animMotion origin="layout" path="M 0.00104 -0.00231 L 0.33633 0.12384 " pathEditMode="relative" rAng="0" ptsTypes="AA">
                                      <p:cBhvr>
                                        <p:cTn id="13" dur="1000" fill="hold"/>
                                        <p:tgtEl>
                                          <p:spTgt spid="10"/>
                                        </p:tgtEl>
                                        <p:attrNameLst>
                                          <p:attrName>ppt_x</p:attrName>
                                          <p:attrName>ppt_y</p:attrName>
                                        </p:attrNameLst>
                                      </p:cBhvr>
                                      <p:rCtr x="16758" y="6296"/>
                                    </p:animMotion>
                                  </p:childTnLst>
                                </p:cTn>
                              </p:par>
                            </p:childTnLst>
                          </p:cTn>
                        </p:par>
                        <p:par>
                          <p:cTn id="14" fill="hold">
                            <p:stCondLst>
                              <p:cond delay="4000"/>
                            </p:stCondLst>
                            <p:childTnLst>
                              <p:par>
                                <p:cTn id="15" presetID="0" presetClass="path" presetSubtype="0" accel="50000" decel="50000" fill="hold" nodeType="afterEffect">
                                  <p:stCondLst>
                                    <p:cond delay="0"/>
                                  </p:stCondLst>
                                  <p:childTnLst>
                                    <p:animMotion origin="layout" path="M -2.08333E-7 -2.22222E-6 L 0.35938 0.13658 " pathEditMode="relative" rAng="0" ptsTypes="AA">
                                      <p:cBhvr>
                                        <p:cTn id="16" dur="1000" fill="hold"/>
                                        <p:tgtEl>
                                          <p:spTgt spid="17"/>
                                        </p:tgtEl>
                                        <p:attrNameLst>
                                          <p:attrName>ppt_x</p:attrName>
                                          <p:attrName>ppt_y</p:attrName>
                                        </p:attrNameLst>
                                      </p:cBhvr>
                                      <p:rCtr x="17969" y="6829"/>
                                    </p:animMotion>
                                  </p:childTnLst>
                                </p:cTn>
                              </p:par>
                            </p:childTnLst>
                          </p:cTn>
                        </p:par>
                        <p:par>
                          <p:cTn id="17" fill="hold">
                            <p:stCondLst>
                              <p:cond delay="5000"/>
                            </p:stCondLst>
                            <p:childTnLst>
                              <p:par>
                                <p:cTn id="18" presetID="0" presetClass="path" presetSubtype="0" accel="50000" decel="50000" fill="hold" nodeType="afterEffect">
                                  <p:stCondLst>
                                    <p:cond delay="0"/>
                                  </p:stCondLst>
                                  <p:childTnLst>
                                    <p:animMotion origin="layout" path="M 0.00052 -2.59259E-6 L 0.35599 0.15741 " pathEditMode="relative" rAng="0" ptsTypes="AA">
                                      <p:cBhvr>
                                        <p:cTn id="19" dur="1000" fill="hold"/>
                                        <p:tgtEl>
                                          <p:spTgt spid="15"/>
                                        </p:tgtEl>
                                        <p:attrNameLst>
                                          <p:attrName>ppt_x</p:attrName>
                                          <p:attrName>ppt_y</p:attrName>
                                        </p:attrNameLst>
                                      </p:cBhvr>
                                      <p:rCtr x="17773"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computer with a yellow person on the screen&#10;&#10;Description automatically generated">
            <a:extLst>
              <a:ext uri="{FF2B5EF4-FFF2-40B4-BE49-F238E27FC236}">
                <a16:creationId xmlns:a16="http://schemas.microsoft.com/office/drawing/2014/main" id="{C2EDFD69-448E-DFEF-09A8-BE9C38B9CEDD}"/>
              </a:ext>
            </a:extLst>
          </p:cNvPr>
          <p:cNvPicPr>
            <a:picLocks noGrp="1" noChangeAspect="1"/>
          </p:cNvPicPr>
          <p:nvPr>
            <p:ph idx="1"/>
          </p:nvPr>
        </p:nvPicPr>
        <p:blipFill>
          <a:blip r:embed="rId3"/>
          <a:stretch>
            <a:fillRect/>
          </a:stretch>
        </p:blipFill>
        <p:spPr>
          <a:xfrm>
            <a:off x="722564" y="3429000"/>
            <a:ext cx="1411156" cy="799872"/>
          </a:xfrm>
        </p:spPr>
      </p:pic>
      <p:pic>
        <p:nvPicPr>
          <p:cNvPr id="5" name="Picture 4">
            <a:extLst>
              <a:ext uri="{FF2B5EF4-FFF2-40B4-BE49-F238E27FC236}">
                <a16:creationId xmlns:a16="http://schemas.microsoft.com/office/drawing/2014/main" id="{55577365-BC1E-85AF-4D6E-005461EC6DF9}"/>
              </a:ext>
            </a:extLst>
          </p:cNvPr>
          <p:cNvPicPr>
            <a:picLocks noChangeAspect="1"/>
          </p:cNvPicPr>
          <p:nvPr/>
        </p:nvPicPr>
        <p:blipFill>
          <a:blip r:embed="rId4"/>
          <a:stretch>
            <a:fillRect/>
          </a:stretch>
        </p:blipFill>
        <p:spPr>
          <a:xfrm>
            <a:off x="745076" y="2687088"/>
            <a:ext cx="1578466" cy="407346"/>
          </a:xfrm>
          <a:prstGeom prst="rect">
            <a:avLst/>
          </a:prstGeom>
        </p:spPr>
      </p:pic>
      <p:cxnSp>
        <p:nvCxnSpPr>
          <p:cNvPr id="3" name="Straight Arrow Connector 2">
            <a:extLst>
              <a:ext uri="{FF2B5EF4-FFF2-40B4-BE49-F238E27FC236}">
                <a16:creationId xmlns:a16="http://schemas.microsoft.com/office/drawing/2014/main" id="{EB5FC154-FF58-3964-1843-DEB7E2421930}"/>
              </a:ext>
            </a:extLst>
          </p:cNvPr>
          <p:cNvCxnSpPr>
            <a:cxnSpLocks/>
          </p:cNvCxnSpPr>
          <p:nvPr/>
        </p:nvCxnSpPr>
        <p:spPr>
          <a:xfrm>
            <a:off x="2407033" y="3456537"/>
            <a:ext cx="766092"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FA00BD1-E568-D81B-71D5-D3038422E0F9}"/>
              </a:ext>
            </a:extLst>
          </p:cNvPr>
          <p:cNvPicPr>
            <a:picLocks noChangeAspect="1"/>
          </p:cNvPicPr>
          <p:nvPr/>
        </p:nvPicPr>
        <p:blipFill>
          <a:blip r:embed="rId5"/>
          <a:stretch>
            <a:fillRect/>
          </a:stretch>
        </p:blipFill>
        <p:spPr>
          <a:xfrm>
            <a:off x="3040035" y="2982307"/>
            <a:ext cx="1231746" cy="294925"/>
          </a:xfrm>
          <a:prstGeom prst="rect">
            <a:avLst/>
          </a:prstGeom>
        </p:spPr>
      </p:pic>
      <p:pic>
        <p:nvPicPr>
          <p:cNvPr id="11" name="Picture 10">
            <a:extLst>
              <a:ext uri="{FF2B5EF4-FFF2-40B4-BE49-F238E27FC236}">
                <a16:creationId xmlns:a16="http://schemas.microsoft.com/office/drawing/2014/main" id="{C0F3C942-5D4E-633A-FCAB-0534AA7661AE}"/>
              </a:ext>
            </a:extLst>
          </p:cNvPr>
          <p:cNvPicPr>
            <a:picLocks noChangeAspect="1"/>
          </p:cNvPicPr>
          <p:nvPr/>
        </p:nvPicPr>
        <p:blipFill>
          <a:blip r:embed="rId6"/>
          <a:stretch>
            <a:fillRect/>
          </a:stretch>
        </p:blipFill>
        <p:spPr>
          <a:xfrm>
            <a:off x="3332808" y="3396435"/>
            <a:ext cx="840536" cy="294925"/>
          </a:xfrm>
          <a:prstGeom prst="rect">
            <a:avLst/>
          </a:prstGeom>
        </p:spPr>
      </p:pic>
      <p:grpSp>
        <p:nvGrpSpPr>
          <p:cNvPr id="22" name="Group 21">
            <a:extLst>
              <a:ext uri="{FF2B5EF4-FFF2-40B4-BE49-F238E27FC236}">
                <a16:creationId xmlns:a16="http://schemas.microsoft.com/office/drawing/2014/main" id="{9218918E-3E14-743C-EAF5-184E1C2B4932}"/>
              </a:ext>
            </a:extLst>
          </p:cNvPr>
          <p:cNvGrpSpPr/>
          <p:nvPr/>
        </p:nvGrpSpPr>
        <p:grpSpPr>
          <a:xfrm>
            <a:off x="6315119" y="1104650"/>
            <a:ext cx="887630" cy="1149885"/>
            <a:chOff x="5290887" y="3115336"/>
            <a:chExt cx="1104925" cy="1431381"/>
          </a:xfrm>
        </p:grpSpPr>
        <p:pic>
          <p:nvPicPr>
            <p:cNvPr id="14" name="Picture 13" descr="A yellow and blue rectangular object&#10;&#10;Description automatically generated">
              <a:extLst>
                <a:ext uri="{FF2B5EF4-FFF2-40B4-BE49-F238E27FC236}">
                  <a16:creationId xmlns:a16="http://schemas.microsoft.com/office/drawing/2014/main" id="{45E913EE-8A04-EE6E-657A-6FC751AC675E}"/>
                </a:ext>
              </a:extLst>
            </p:cNvPr>
            <p:cNvPicPr>
              <a:picLocks noChangeAspect="1"/>
            </p:cNvPicPr>
            <p:nvPr/>
          </p:nvPicPr>
          <p:blipFill>
            <a:blip r:embed="rId7"/>
            <a:stretch>
              <a:fillRect/>
            </a:stretch>
          </p:blipFill>
          <p:spPr>
            <a:xfrm>
              <a:off x="5290887" y="3115336"/>
              <a:ext cx="1104925" cy="1431381"/>
            </a:xfrm>
            <a:prstGeom prst="rect">
              <a:avLst/>
            </a:prstGeom>
          </p:spPr>
        </p:pic>
        <p:sp>
          <p:nvSpPr>
            <p:cNvPr id="15" name="TextBox 14">
              <a:extLst>
                <a:ext uri="{FF2B5EF4-FFF2-40B4-BE49-F238E27FC236}">
                  <a16:creationId xmlns:a16="http://schemas.microsoft.com/office/drawing/2014/main" id="{1195F179-258A-85C6-DAC8-E7D049B6010F}"/>
                </a:ext>
              </a:extLst>
            </p:cNvPr>
            <p:cNvSpPr txBox="1"/>
            <p:nvPr/>
          </p:nvSpPr>
          <p:spPr>
            <a:xfrm>
              <a:off x="5322732" y="3130369"/>
              <a:ext cx="1006093" cy="383122"/>
            </a:xfrm>
            <a:prstGeom prst="rect">
              <a:avLst/>
            </a:prstGeom>
            <a:noFill/>
          </p:spPr>
          <p:txBody>
            <a:bodyPr wrap="none" rtlCol="0">
              <a:spAutoFit/>
            </a:bodyPr>
            <a:lstStyle/>
            <a:p>
              <a:r>
                <a:rPr lang="en-US" sz="1400" dirty="0">
                  <a:solidFill>
                    <a:schemeClr val="bg1"/>
                  </a:solidFill>
                  <a:latin typeface="Basier Square Narrow" pitchFamily="2" charset="77"/>
                </a:rPr>
                <a:t>JOURNAL</a:t>
              </a:r>
            </a:p>
          </p:txBody>
        </p:sp>
      </p:grpSp>
      <p:cxnSp>
        <p:nvCxnSpPr>
          <p:cNvPr id="16" name="Straight Arrow Connector 15">
            <a:extLst>
              <a:ext uri="{FF2B5EF4-FFF2-40B4-BE49-F238E27FC236}">
                <a16:creationId xmlns:a16="http://schemas.microsoft.com/office/drawing/2014/main" id="{CCACB38D-D3BD-C899-723F-56A5BA2CFC4E}"/>
              </a:ext>
            </a:extLst>
          </p:cNvPr>
          <p:cNvCxnSpPr>
            <a:cxnSpLocks/>
          </p:cNvCxnSpPr>
          <p:nvPr/>
        </p:nvCxnSpPr>
        <p:spPr>
          <a:xfrm>
            <a:off x="7307401" y="1823005"/>
            <a:ext cx="38304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picture containing circle, graphics&#10;&#10;Description automatically generated">
            <a:extLst>
              <a:ext uri="{FF2B5EF4-FFF2-40B4-BE49-F238E27FC236}">
                <a16:creationId xmlns:a16="http://schemas.microsoft.com/office/drawing/2014/main" id="{ADD989CB-BB7E-7CA4-922F-5EBDD9402EB0}"/>
              </a:ext>
            </a:extLst>
          </p:cNvPr>
          <p:cNvPicPr>
            <a:picLocks noChangeAspect="1"/>
          </p:cNvPicPr>
          <p:nvPr/>
        </p:nvPicPr>
        <p:blipFill>
          <a:blip r:embed="rId8"/>
          <a:stretch>
            <a:fillRect/>
          </a:stretch>
        </p:blipFill>
        <p:spPr>
          <a:xfrm>
            <a:off x="7886415" y="1388701"/>
            <a:ext cx="835836" cy="835836"/>
          </a:xfrm>
          <a:prstGeom prst="rect">
            <a:avLst/>
          </a:prstGeom>
        </p:spPr>
      </p:pic>
      <p:pic>
        <p:nvPicPr>
          <p:cNvPr id="18" name="Picture 17" descr="A screenshot of a computer&#10;&#10;Description automatically generated with low confidence">
            <a:extLst>
              <a:ext uri="{FF2B5EF4-FFF2-40B4-BE49-F238E27FC236}">
                <a16:creationId xmlns:a16="http://schemas.microsoft.com/office/drawing/2014/main" id="{7EB27510-42CF-1C80-1919-F18F18664116}"/>
              </a:ext>
            </a:extLst>
          </p:cNvPr>
          <p:cNvPicPr>
            <a:picLocks noChangeAspect="1"/>
          </p:cNvPicPr>
          <p:nvPr/>
        </p:nvPicPr>
        <p:blipFill>
          <a:blip r:embed="rId9"/>
          <a:stretch>
            <a:fillRect/>
          </a:stretch>
        </p:blipFill>
        <p:spPr>
          <a:xfrm>
            <a:off x="9735457" y="813758"/>
            <a:ext cx="887630" cy="1149885"/>
          </a:xfrm>
          <a:prstGeom prst="rect">
            <a:avLst/>
          </a:prstGeom>
        </p:spPr>
      </p:pic>
      <p:cxnSp>
        <p:nvCxnSpPr>
          <p:cNvPr id="19" name="Straight Arrow Connector 18">
            <a:extLst>
              <a:ext uri="{FF2B5EF4-FFF2-40B4-BE49-F238E27FC236}">
                <a16:creationId xmlns:a16="http://schemas.microsoft.com/office/drawing/2014/main" id="{717AB65C-D6E5-F0F5-B33F-6386DC5F438F}"/>
              </a:ext>
            </a:extLst>
          </p:cNvPr>
          <p:cNvCxnSpPr>
            <a:cxnSpLocks/>
          </p:cNvCxnSpPr>
          <p:nvPr/>
        </p:nvCxnSpPr>
        <p:spPr>
          <a:xfrm>
            <a:off x="8992866" y="1823005"/>
            <a:ext cx="47197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20" name="Content Placeholder 8" descr="A computer with a yellow person on the screen&#10;&#10;Description automatically generated">
            <a:extLst>
              <a:ext uri="{FF2B5EF4-FFF2-40B4-BE49-F238E27FC236}">
                <a16:creationId xmlns:a16="http://schemas.microsoft.com/office/drawing/2014/main" id="{EDC8693B-6460-E895-F4F5-1B49A76E5CDD}"/>
              </a:ext>
            </a:extLst>
          </p:cNvPr>
          <p:cNvPicPr>
            <a:picLocks noChangeAspect="1"/>
          </p:cNvPicPr>
          <p:nvPr/>
        </p:nvPicPr>
        <p:blipFill>
          <a:blip r:embed="rId3"/>
          <a:stretch>
            <a:fillRect/>
          </a:stretch>
        </p:blipFill>
        <p:spPr>
          <a:xfrm>
            <a:off x="9843803" y="1679592"/>
            <a:ext cx="1411156" cy="799872"/>
          </a:xfrm>
          <a:prstGeom prst="rect">
            <a:avLst/>
          </a:prstGeom>
        </p:spPr>
      </p:pic>
      <p:pic>
        <p:nvPicPr>
          <p:cNvPr id="21" name="Picture 20" descr="A blue rectangular object with a black background&#10;&#10;Description automatically generated">
            <a:extLst>
              <a:ext uri="{FF2B5EF4-FFF2-40B4-BE49-F238E27FC236}">
                <a16:creationId xmlns:a16="http://schemas.microsoft.com/office/drawing/2014/main" id="{BA3252AF-EC2E-88E7-9843-A1C20D8F60C4}"/>
              </a:ext>
            </a:extLst>
          </p:cNvPr>
          <p:cNvPicPr>
            <a:picLocks noChangeAspect="1"/>
          </p:cNvPicPr>
          <p:nvPr/>
        </p:nvPicPr>
        <p:blipFill>
          <a:blip r:embed="rId10"/>
          <a:stretch>
            <a:fillRect/>
          </a:stretch>
        </p:blipFill>
        <p:spPr>
          <a:xfrm>
            <a:off x="6398065" y="4502527"/>
            <a:ext cx="724904" cy="839708"/>
          </a:xfrm>
          <a:prstGeom prst="rect">
            <a:avLst/>
          </a:prstGeom>
        </p:spPr>
      </p:pic>
      <p:sp>
        <p:nvSpPr>
          <p:cNvPr id="23" name="TextBox 22">
            <a:extLst>
              <a:ext uri="{FF2B5EF4-FFF2-40B4-BE49-F238E27FC236}">
                <a16:creationId xmlns:a16="http://schemas.microsoft.com/office/drawing/2014/main" id="{6133E206-2673-4A00-3763-C34E14FE1CBE}"/>
              </a:ext>
            </a:extLst>
          </p:cNvPr>
          <p:cNvSpPr txBox="1"/>
          <p:nvPr/>
        </p:nvSpPr>
        <p:spPr>
          <a:xfrm>
            <a:off x="5859760" y="4044206"/>
            <a:ext cx="2082621" cy="369332"/>
          </a:xfrm>
          <a:prstGeom prst="rect">
            <a:avLst/>
          </a:prstGeom>
          <a:noFill/>
        </p:spPr>
        <p:txBody>
          <a:bodyPr wrap="none" rtlCol="0">
            <a:spAutoFit/>
          </a:bodyPr>
          <a:lstStyle/>
          <a:p>
            <a:r>
              <a:rPr lang="en-US" dirty="0">
                <a:latin typeface="Novela" pitchFamily="2" charset="77"/>
              </a:rPr>
              <a:t>Small UI Changes</a:t>
            </a:r>
          </a:p>
        </p:txBody>
      </p:sp>
      <p:sp>
        <p:nvSpPr>
          <p:cNvPr id="24" name="TextBox 23">
            <a:extLst>
              <a:ext uri="{FF2B5EF4-FFF2-40B4-BE49-F238E27FC236}">
                <a16:creationId xmlns:a16="http://schemas.microsoft.com/office/drawing/2014/main" id="{4FADA09B-72D1-BE09-0FE7-6FE5428CE47A}"/>
              </a:ext>
            </a:extLst>
          </p:cNvPr>
          <p:cNvSpPr txBox="1"/>
          <p:nvPr/>
        </p:nvSpPr>
        <p:spPr>
          <a:xfrm>
            <a:off x="5869115" y="2487516"/>
            <a:ext cx="1821332" cy="369332"/>
          </a:xfrm>
          <a:prstGeom prst="rect">
            <a:avLst/>
          </a:prstGeom>
          <a:noFill/>
        </p:spPr>
        <p:txBody>
          <a:bodyPr wrap="none" rtlCol="0">
            <a:spAutoFit/>
          </a:bodyPr>
          <a:lstStyle/>
          <a:p>
            <a:r>
              <a:rPr lang="en-US" dirty="0">
                <a:latin typeface="Novela" pitchFamily="2" charset="77"/>
              </a:rPr>
              <a:t>Big UI Changes</a:t>
            </a:r>
          </a:p>
        </p:txBody>
      </p:sp>
      <p:cxnSp>
        <p:nvCxnSpPr>
          <p:cNvPr id="26" name="Curved Connector 25">
            <a:extLst>
              <a:ext uri="{FF2B5EF4-FFF2-40B4-BE49-F238E27FC236}">
                <a16:creationId xmlns:a16="http://schemas.microsoft.com/office/drawing/2014/main" id="{3968F853-AD2B-EFA2-81D4-2A1FDEA5ABFC}"/>
              </a:ext>
            </a:extLst>
          </p:cNvPr>
          <p:cNvCxnSpPr>
            <a:cxnSpLocks/>
          </p:cNvCxnSpPr>
          <p:nvPr/>
        </p:nvCxnSpPr>
        <p:spPr>
          <a:xfrm>
            <a:off x="4333027" y="3456537"/>
            <a:ext cx="1410047" cy="772335"/>
          </a:xfrm>
          <a:prstGeom prst="curvedConnector3">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A5AD7CC8-6627-0C35-C422-747F498A3113}"/>
              </a:ext>
            </a:extLst>
          </p:cNvPr>
          <p:cNvCxnSpPr/>
          <p:nvPr/>
        </p:nvCxnSpPr>
        <p:spPr>
          <a:xfrm flipV="1">
            <a:off x="4333027" y="2702822"/>
            <a:ext cx="1410047" cy="753715"/>
          </a:xfrm>
          <a:prstGeom prst="curvedConnector3">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2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par>
                          <p:cTn id="26" fill="hold">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10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1000"/>
                                        <p:tgtEl>
                                          <p:spTgt spid="3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1000"/>
                                        <p:tgtEl>
                                          <p:spTgt spid="24"/>
                                        </p:tgtEl>
                                      </p:cBhvr>
                                    </p:animEffect>
                                  </p:childTnLst>
                                </p:cTn>
                              </p:par>
                              <p:par>
                                <p:cTn id="42" presetID="22" presetClass="entr" presetSubtype="8"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1000"/>
                                        <p:tgtEl>
                                          <p:spTgt spid="22"/>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1000"/>
                                        <p:tgtEl>
                                          <p:spTgt spid="16"/>
                                        </p:tgtEl>
                                      </p:cBhvr>
                                    </p:animEffect>
                                  </p:childTnLst>
                                </p:cTn>
                              </p:par>
                            </p:childTnLst>
                          </p:cTn>
                        </p:par>
                        <p:par>
                          <p:cTn id="49" fill="hold">
                            <p:stCondLst>
                              <p:cond delay="3000"/>
                            </p:stCondLst>
                            <p:childTnLst>
                              <p:par>
                                <p:cTn id="50" presetID="2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1000"/>
                                        <p:tgtEl>
                                          <p:spTgt spid="17"/>
                                        </p:tgtEl>
                                      </p:cBhvr>
                                    </p:animEffect>
                                  </p:childTnLst>
                                </p:cTn>
                              </p:par>
                            </p:childTnLst>
                          </p:cTn>
                        </p:par>
                        <p:par>
                          <p:cTn id="53" fill="hold">
                            <p:stCondLst>
                              <p:cond delay="4000"/>
                            </p:stCondLst>
                            <p:childTnLst>
                              <p:par>
                                <p:cTn id="54" presetID="22" presetClass="entr" presetSubtype="8"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1000"/>
                                        <p:tgtEl>
                                          <p:spTgt spid="19"/>
                                        </p:tgtEl>
                                      </p:cBhvr>
                                    </p:animEffect>
                                  </p:childTnLst>
                                </p:cTn>
                              </p:par>
                            </p:childTnLst>
                          </p:cTn>
                        </p:par>
                        <p:par>
                          <p:cTn id="57" fill="hold">
                            <p:stCondLst>
                              <p:cond delay="5000"/>
                            </p:stCondLst>
                            <p:childTnLst>
                              <p:par>
                                <p:cTn id="58" presetID="22" presetClass="entr" presetSubtype="8"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1000"/>
                                        <p:tgtEl>
                                          <p:spTgt spid="18"/>
                                        </p:tgtEl>
                                      </p:cBhvr>
                                    </p:animEffect>
                                  </p:childTnLst>
                                </p:cTn>
                              </p:par>
                              <p:par>
                                <p:cTn id="61" presetID="22" presetClass="entr" presetSubtype="8"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low confidence">
            <a:extLst>
              <a:ext uri="{FF2B5EF4-FFF2-40B4-BE49-F238E27FC236}">
                <a16:creationId xmlns:a16="http://schemas.microsoft.com/office/drawing/2014/main" id="{0473928D-91DE-A6CA-F1D9-06A427283256}"/>
              </a:ext>
            </a:extLst>
          </p:cNvPr>
          <p:cNvPicPr>
            <a:picLocks noChangeAspect="1"/>
          </p:cNvPicPr>
          <p:nvPr/>
        </p:nvPicPr>
        <p:blipFill>
          <a:blip r:embed="rId3"/>
          <a:stretch>
            <a:fillRect/>
          </a:stretch>
        </p:blipFill>
        <p:spPr>
          <a:xfrm>
            <a:off x="1291320" y="1547495"/>
            <a:ext cx="8934919" cy="3763010"/>
          </a:xfrm>
          <a:prstGeom prst="rect">
            <a:avLst/>
          </a:prstGeom>
        </p:spPr>
      </p:pic>
    </p:spTree>
    <p:extLst>
      <p:ext uri="{BB962C8B-B14F-4D97-AF65-F5344CB8AC3E}">
        <p14:creationId xmlns:p14="http://schemas.microsoft.com/office/powerpoint/2010/main" val="388343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screen&#10;&#10;Description automatically generated with low confidence">
            <a:extLst>
              <a:ext uri="{FF2B5EF4-FFF2-40B4-BE49-F238E27FC236}">
                <a16:creationId xmlns:a16="http://schemas.microsoft.com/office/drawing/2014/main" id="{EF1E1EC4-0573-A16F-0407-71DC8F080499}"/>
              </a:ext>
            </a:extLst>
          </p:cNvPr>
          <p:cNvPicPr>
            <a:picLocks noChangeAspect="1"/>
          </p:cNvPicPr>
          <p:nvPr/>
        </p:nvPicPr>
        <p:blipFill>
          <a:blip r:embed="rId3"/>
          <a:stretch>
            <a:fillRect/>
          </a:stretch>
        </p:blipFill>
        <p:spPr>
          <a:xfrm>
            <a:off x="908425" y="1295400"/>
            <a:ext cx="10375150" cy="4267199"/>
          </a:xfrm>
          <a:prstGeom prst="rect">
            <a:avLst/>
          </a:prstGeom>
        </p:spPr>
      </p:pic>
    </p:spTree>
    <p:extLst>
      <p:ext uri="{BB962C8B-B14F-4D97-AF65-F5344CB8AC3E}">
        <p14:creationId xmlns:p14="http://schemas.microsoft.com/office/powerpoint/2010/main" val="89483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DD6ABDC-CE67-3784-76E4-0A861E3EBB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2"/>
          <a:stretch/>
        </p:blipFill>
        <p:spPr bwMode="auto">
          <a:xfrm>
            <a:off x="2272507" y="844462"/>
            <a:ext cx="7646985" cy="5169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ADFF20D-564F-018B-DD42-269A1D90182E}"/>
              </a:ext>
            </a:extLst>
          </p:cNvPr>
          <p:cNvSpPr/>
          <p:nvPr/>
        </p:nvSpPr>
        <p:spPr>
          <a:xfrm>
            <a:off x="3200400" y="1420238"/>
            <a:ext cx="1498059" cy="389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8A69"/>
              </a:solidFill>
              <a:latin typeface="Basier Square Narrow" pitchFamily="2" charset="77"/>
            </a:endParaRPr>
          </a:p>
        </p:txBody>
      </p:sp>
      <p:sp>
        <p:nvSpPr>
          <p:cNvPr id="10" name="Rectangle 9">
            <a:extLst>
              <a:ext uri="{FF2B5EF4-FFF2-40B4-BE49-F238E27FC236}">
                <a16:creationId xmlns:a16="http://schemas.microsoft.com/office/drawing/2014/main" id="{9E9F31E5-77E8-E587-FA43-26477B1D1494}"/>
              </a:ext>
            </a:extLst>
          </p:cNvPr>
          <p:cNvSpPr/>
          <p:nvPr/>
        </p:nvSpPr>
        <p:spPr>
          <a:xfrm>
            <a:off x="3200399" y="3234445"/>
            <a:ext cx="1498059" cy="389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8A69"/>
              </a:solidFill>
              <a:latin typeface="Basier Square Narrow" pitchFamily="2" charset="77"/>
            </a:endParaRPr>
          </a:p>
        </p:txBody>
      </p:sp>
      <p:sp>
        <p:nvSpPr>
          <p:cNvPr id="11" name="Rectangle 10">
            <a:extLst>
              <a:ext uri="{FF2B5EF4-FFF2-40B4-BE49-F238E27FC236}">
                <a16:creationId xmlns:a16="http://schemas.microsoft.com/office/drawing/2014/main" id="{6BABA14F-47B6-BC9A-37C6-C094DB94CD81}"/>
              </a:ext>
            </a:extLst>
          </p:cNvPr>
          <p:cNvSpPr/>
          <p:nvPr/>
        </p:nvSpPr>
        <p:spPr>
          <a:xfrm>
            <a:off x="3200399" y="4199328"/>
            <a:ext cx="1498059" cy="389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8A69"/>
              </a:solidFill>
              <a:latin typeface="Basier Square Narrow" pitchFamily="2" charset="77"/>
            </a:endParaRPr>
          </a:p>
        </p:txBody>
      </p:sp>
      <p:grpSp>
        <p:nvGrpSpPr>
          <p:cNvPr id="23" name="Group 22">
            <a:extLst>
              <a:ext uri="{FF2B5EF4-FFF2-40B4-BE49-F238E27FC236}">
                <a16:creationId xmlns:a16="http://schemas.microsoft.com/office/drawing/2014/main" id="{7BA9A10C-7B2A-1B99-0888-4DB05C2A4702}"/>
              </a:ext>
            </a:extLst>
          </p:cNvPr>
          <p:cNvGrpSpPr/>
          <p:nvPr/>
        </p:nvGrpSpPr>
        <p:grpSpPr>
          <a:xfrm>
            <a:off x="58625" y="3111153"/>
            <a:ext cx="2629187" cy="1459149"/>
            <a:chOff x="80539" y="3735421"/>
            <a:chExt cx="2629187" cy="1459149"/>
          </a:xfrm>
        </p:grpSpPr>
        <p:sp>
          <p:nvSpPr>
            <p:cNvPr id="13" name="Oval Callout 12">
              <a:extLst>
                <a:ext uri="{FF2B5EF4-FFF2-40B4-BE49-F238E27FC236}">
                  <a16:creationId xmlns:a16="http://schemas.microsoft.com/office/drawing/2014/main" id="{D517AD3C-A892-75DE-2185-1D6EEB0B0E24}"/>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22" name="TextBox 21">
              <a:extLst>
                <a:ext uri="{FF2B5EF4-FFF2-40B4-BE49-F238E27FC236}">
                  <a16:creationId xmlns:a16="http://schemas.microsoft.com/office/drawing/2014/main" id="{B66A012E-96DA-9D7C-00B2-EDDA82394218}"/>
                </a:ext>
              </a:extLst>
            </p:cNvPr>
            <p:cNvSpPr txBox="1"/>
            <p:nvPr/>
          </p:nvSpPr>
          <p:spPr>
            <a:xfrm>
              <a:off x="80539" y="4060032"/>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2022:</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24" name="Group 23">
            <a:extLst>
              <a:ext uri="{FF2B5EF4-FFF2-40B4-BE49-F238E27FC236}">
                <a16:creationId xmlns:a16="http://schemas.microsoft.com/office/drawing/2014/main" id="{EF373A4B-5B70-CCD7-1056-1788A790844C}"/>
              </a:ext>
            </a:extLst>
          </p:cNvPr>
          <p:cNvGrpSpPr/>
          <p:nvPr/>
        </p:nvGrpSpPr>
        <p:grpSpPr>
          <a:xfrm>
            <a:off x="199127" y="72538"/>
            <a:ext cx="2629187" cy="1459149"/>
            <a:chOff x="80539" y="3735421"/>
            <a:chExt cx="2629187" cy="1459149"/>
          </a:xfrm>
        </p:grpSpPr>
        <p:sp>
          <p:nvSpPr>
            <p:cNvPr id="25" name="Oval Callout 24">
              <a:extLst>
                <a:ext uri="{FF2B5EF4-FFF2-40B4-BE49-F238E27FC236}">
                  <a16:creationId xmlns:a16="http://schemas.microsoft.com/office/drawing/2014/main" id="{1B1B88BF-1AB7-D58B-0064-AEB06073CAE5}"/>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26" name="TextBox 25">
              <a:extLst>
                <a:ext uri="{FF2B5EF4-FFF2-40B4-BE49-F238E27FC236}">
                  <a16:creationId xmlns:a16="http://schemas.microsoft.com/office/drawing/2014/main" id="{44D2D679-4087-E51E-0603-666C2363D259}"/>
                </a:ext>
              </a:extLst>
            </p:cNvPr>
            <p:cNvSpPr txBox="1"/>
            <p:nvPr/>
          </p:nvSpPr>
          <p:spPr>
            <a:xfrm>
              <a:off x="80539" y="4041839"/>
              <a:ext cx="2629187" cy="923330"/>
            </a:xfrm>
            <a:prstGeom prst="rect">
              <a:avLst/>
            </a:prstGeom>
            <a:noFill/>
          </p:spPr>
          <p:txBody>
            <a:bodyPr wrap="square">
              <a:spAutoFit/>
            </a:bodyPr>
            <a:lstStyle/>
            <a:p>
              <a:pPr algn="ctr"/>
              <a:r>
                <a:rPr lang="en-US" dirty="0">
                  <a:solidFill>
                    <a:srgbClr val="0484B8"/>
                  </a:solidFill>
                  <a:latin typeface="Basier Square Narrow" pitchFamily="2" charset="77"/>
                </a:rPr>
                <a:t>2022:</a:t>
              </a:r>
            </a:p>
            <a:p>
              <a:pPr algn="ctr"/>
              <a:r>
                <a:rPr lang="en-US" dirty="0">
                  <a:solidFill>
                    <a:srgbClr val="E98A69"/>
                  </a:solidFill>
                  <a:latin typeface="Basier Square Narrow" pitchFamily="2" charset="77"/>
                </a:rPr>
                <a:t>Reservations are </a:t>
              </a:r>
            </a:p>
            <a:p>
              <a:pPr algn="ctr"/>
              <a:r>
                <a:rPr lang="en-US" dirty="0">
                  <a:solidFill>
                    <a:srgbClr val="E98A69"/>
                  </a:solidFill>
                  <a:latin typeface="Basier Square Narrow" pitchFamily="2" charset="77"/>
                </a:rPr>
                <a:t>per-project</a:t>
              </a:r>
            </a:p>
          </p:txBody>
        </p:sp>
      </p:grpSp>
      <p:grpSp>
        <p:nvGrpSpPr>
          <p:cNvPr id="27" name="Group 26">
            <a:extLst>
              <a:ext uri="{FF2B5EF4-FFF2-40B4-BE49-F238E27FC236}">
                <a16:creationId xmlns:a16="http://schemas.microsoft.com/office/drawing/2014/main" id="{30FAF08D-0FA4-F1E5-05BA-D93CB79A4942}"/>
              </a:ext>
            </a:extLst>
          </p:cNvPr>
          <p:cNvGrpSpPr/>
          <p:nvPr/>
        </p:nvGrpSpPr>
        <p:grpSpPr>
          <a:xfrm>
            <a:off x="3444692" y="2934732"/>
            <a:ext cx="2629187" cy="1459149"/>
            <a:chOff x="78397" y="3735421"/>
            <a:chExt cx="2629187" cy="1459149"/>
          </a:xfrm>
        </p:grpSpPr>
        <p:sp>
          <p:nvSpPr>
            <p:cNvPr id="28" name="Oval Callout 27">
              <a:extLst>
                <a:ext uri="{FF2B5EF4-FFF2-40B4-BE49-F238E27FC236}">
                  <a16:creationId xmlns:a16="http://schemas.microsoft.com/office/drawing/2014/main" id="{6620B716-68DC-9E9B-94AC-7E7F6AB93F7B}"/>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29" name="TextBox 28">
              <a:extLst>
                <a:ext uri="{FF2B5EF4-FFF2-40B4-BE49-F238E27FC236}">
                  <a16:creationId xmlns:a16="http://schemas.microsoft.com/office/drawing/2014/main" id="{70FB2213-98BA-638A-C01E-F0CADCF6CBB5}"/>
                </a:ext>
              </a:extLst>
            </p:cNvPr>
            <p:cNvSpPr txBox="1"/>
            <p:nvPr/>
          </p:nvSpPr>
          <p:spPr>
            <a:xfrm>
              <a:off x="78397" y="3984864"/>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2017:</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30" name="Group 29">
            <a:extLst>
              <a:ext uri="{FF2B5EF4-FFF2-40B4-BE49-F238E27FC236}">
                <a16:creationId xmlns:a16="http://schemas.microsoft.com/office/drawing/2014/main" id="{A3AC098C-BE4C-5B05-D505-CFA0C685ECD3}"/>
              </a:ext>
            </a:extLst>
          </p:cNvPr>
          <p:cNvGrpSpPr/>
          <p:nvPr/>
        </p:nvGrpSpPr>
        <p:grpSpPr>
          <a:xfrm>
            <a:off x="2642094" y="4639076"/>
            <a:ext cx="2629187" cy="1459149"/>
            <a:chOff x="75092" y="3735421"/>
            <a:chExt cx="2629187" cy="1459149"/>
          </a:xfrm>
        </p:grpSpPr>
        <p:sp>
          <p:nvSpPr>
            <p:cNvPr id="31" name="Oval Callout 30">
              <a:extLst>
                <a:ext uri="{FF2B5EF4-FFF2-40B4-BE49-F238E27FC236}">
                  <a16:creationId xmlns:a16="http://schemas.microsoft.com/office/drawing/2014/main" id="{0241C744-F59A-1CEE-EDDA-A95C59A02939}"/>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32" name="TextBox 31">
              <a:extLst>
                <a:ext uri="{FF2B5EF4-FFF2-40B4-BE49-F238E27FC236}">
                  <a16:creationId xmlns:a16="http://schemas.microsoft.com/office/drawing/2014/main" id="{2612260C-6381-5948-42BB-08C68024FEB7}"/>
                </a:ext>
              </a:extLst>
            </p:cNvPr>
            <p:cNvSpPr txBox="1"/>
            <p:nvPr/>
          </p:nvSpPr>
          <p:spPr>
            <a:xfrm>
              <a:off x="75092" y="4023136"/>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2022:</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33" name="Group 32">
            <a:extLst>
              <a:ext uri="{FF2B5EF4-FFF2-40B4-BE49-F238E27FC236}">
                <a16:creationId xmlns:a16="http://schemas.microsoft.com/office/drawing/2014/main" id="{57360971-2C17-8368-8C40-F8861864C0C3}"/>
              </a:ext>
            </a:extLst>
          </p:cNvPr>
          <p:cNvGrpSpPr/>
          <p:nvPr/>
        </p:nvGrpSpPr>
        <p:grpSpPr>
          <a:xfrm>
            <a:off x="3688241" y="127970"/>
            <a:ext cx="2629187" cy="1459149"/>
            <a:chOff x="61708" y="3735421"/>
            <a:chExt cx="2629187" cy="1459149"/>
          </a:xfrm>
        </p:grpSpPr>
        <p:sp>
          <p:nvSpPr>
            <p:cNvPr id="34" name="Oval Callout 33">
              <a:extLst>
                <a:ext uri="{FF2B5EF4-FFF2-40B4-BE49-F238E27FC236}">
                  <a16:creationId xmlns:a16="http://schemas.microsoft.com/office/drawing/2014/main" id="{4B094385-B363-5577-243B-7CF4815FEEF3}"/>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35" name="TextBox 34">
              <a:extLst>
                <a:ext uri="{FF2B5EF4-FFF2-40B4-BE49-F238E27FC236}">
                  <a16:creationId xmlns:a16="http://schemas.microsoft.com/office/drawing/2014/main" id="{0BEFD489-9E98-657C-64D5-C8AEC5295C56}"/>
                </a:ext>
              </a:extLst>
            </p:cNvPr>
            <p:cNvSpPr txBox="1"/>
            <p:nvPr/>
          </p:nvSpPr>
          <p:spPr>
            <a:xfrm>
              <a:off x="61708" y="3986407"/>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2018:</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36" name="Group 35">
            <a:extLst>
              <a:ext uri="{FF2B5EF4-FFF2-40B4-BE49-F238E27FC236}">
                <a16:creationId xmlns:a16="http://schemas.microsoft.com/office/drawing/2014/main" id="{EEBF1EBB-551E-4AEA-F993-B4417B84AB0B}"/>
              </a:ext>
            </a:extLst>
          </p:cNvPr>
          <p:cNvGrpSpPr/>
          <p:nvPr/>
        </p:nvGrpSpPr>
        <p:grpSpPr>
          <a:xfrm>
            <a:off x="6712523" y="72537"/>
            <a:ext cx="2629187" cy="1459149"/>
            <a:chOff x="89318" y="3735421"/>
            <a:chExt cx="2629187" cy="1459149"/>
          </a:xfrm>
        </p:grpSpPr>
        <p:sp>
          <p:nvSpPr>
            <p:cNvPr id="37" name="Oval Callout 36">
              <a:extLst>
                <a:ext uri="{FF2B5EF4-FFF2-40B4-BE49-F238E27FC236}">
                  <a16:creationId xmlns:a16="http://schemas.microsoft.com/office/drawing/2014/main" id="{B16E8711-09B8-9998-6206-15220B9BA5D4}"/>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38" name="TextBox 37">
              <a:extLst>
                <a:ext uri="{FF2B5EF4-FFF2-40B4-BE49-F238E27FC236}">
                  <a16:creationId xmlns:a16="http://schemas.microsoft.com/office/drawing/2014/main" id="{867B7B61-E6E1-8792-C26B-1129C72F242A}"/>
                </a:ext>
              </a:extLst>
            </p:cNvPr>
            <p:cNvSpPr txBox="1"/>
            <p:nvPr/>
          </p:nvSpPr>
          <p:spPr>
            <a:xfrm>
              <a:off x="89318" y="4097084"/>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2022:</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39" name="Group 38">
            <a:extLst>
              <a:ext uri="{FF2B5EF4-FFF2-40B4-BE49-F238E27FC236}">
                <a16:creationId xmlns:a16="http://schemas.microsoft.com/office/drawing/2014/main" id="{C52D0530-5E3E-C2C4-DE92-61834BBF5EB4}"/>
              </a:ext>
            </a:extLst>
          </p:cNvPr>
          <p:cNvGrpSpPr/>
          <p:nvPr/>
        </p:nvGrpSpPr>
        <p:grpSpPr>
          <a:xfrm>
            <a:off x="7367604" y="3802972"/>
            <a:ext cx="2629187" cy="1459149"/>
            <a:chOff x="80539" y="3735421"/>
            <a:chExt cx="2629187" cy="1459149"/>
          </a:xfrm>
        </p:grpSpPr>
        <p:sp>
          <p:nvSpPr>
            <p:cNvPr id="40" name="Oval Callout 39">
              <a:extLst>
                <a:ext uri="{FF2B5EF4-FFF2-40B4-BE49-F238E27FC236}">
                  <a16:creationId xmlns:a16="http://schemas.microsoft.com/office/drawing/2014/main" id="{068BCFA6-89BE-1C11-B9F6-7F2CA140E109}"/>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41" name="TextBox 40">
              <a:extLst>
                <a:ext uri="{FF2B5EF4-FFF2-40B4-BE49-F238E27FC236}">
                  <a16:creationId xmlns:a16="http://schemas.microsoft.com/office/drawing/2014/main" id="{863A890B-607A-FC76-BA96-FCAE48546AAD}"/>
                </a:ext>
              </a:extLst>
            </p:cNvPr>
            <p:cNvSpPr txBox="1"/>
            <p:nvPr/>
          </p:nvSpPr>
          <p:spPr>
            <a:xfrm>
              <a:off x="80539" y="4005717"/>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2020:</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42" name="Group 41">
            <a:extLst>
              <a:ext uri="{FF2B5EF4-FFF2-40B4-BE49-F238E27FC236}">
                <a16:creationId xmlns:a16="http://schemas.microsoft.com/office/drawing/2014/main" id="{BD8F0344-3CC4-1656-CBEF-35AB4991A8BA}"/>
              </a:ext>
            </a:extLst>
          </p:cNvPr>
          <p:cNvGrpSpPr/>
          <p:nvPr/>
        </p:nvGrpSpPr>
        <p:grpSpPr>
          <a:xfrm>
            <a:off x="9562813" y="204280"/>
            <a:ext cx="2629187" cy="1459149"/>
            <a:chOff x="82160" y="3735421"/>
            <a:chExt cx="2629187" cy="1459149"/>
          </a:xfrm>
        </p:grpSpPr>
        <p:sp>
          <p:nvSpPr>
            <p:cNvPr id="43" name="Oval Callout 42">
              <a:extLst>
                <a:ext uri="{FF2B5EF4-FFF2-40B4-BE49-F238E27FC236}">
                  <a16:creationId xmlns:a16="http://schemas.microsoft.com/office/drawing/2014/main" id="{424A086E-0898-5CB1-DA55-DD7654900B25}"/>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44" name="TextBox 43">
              <a:extLst>
                <a:ext uri="{FF2B5EF4-FFF2-40B4-BE49-F238E27FC236}">
                  <a16:creationId xmlns:a16="http://schemas.microsoft.com/office/drawing/2014/main" id="{1D0FC3E8-6F7F-123A-C4F2-03398EC01900}"/>
                </a:ext>
              </a:extLst>
            </p:cNvPr>
            <p:cNvSpPr txBox="1"/>
            <p:nvPr/>
          </p:nvSpPr>
          <p:spPr>
            <a:xfrm>
              <a:off x="82160" y="3987262"/>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2022:</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45" name="Group 44">
            <a:extLst>
              <a:ext uri="{FF2B5EF4-FFF2-40B4-BE49-F238E27FC236}">
                <a16:creationId xmlns:a16="http://schemas.microsoft.com/office/drawing/2014/main" id="{5CCBA0F8-8371-D5B8-BEFE-819F145F59BA}"/>
              </a:ext>
            </a:extLst>
          </p:cNvPr>
          <p:cNvGrpSpPr/>
          <p:nvPr/>
        </p:nvGrpSpPr>
        <p:grpSpPr>
          <a:xfrm>
            <a:off x="9225818" y="2205157"/>
            <a:ext cx="2629187" cy="1459149"/>
            <a:chOff x="83489" y="3735421"/>
            <a:chExt cx="2629187" cy="1459149"/>
          </a:xfrm>
        </p:grpSpPr>
        <p:sp>
          <p:nvSpPr>
            <p:cNvPr id="46" name="Oval Callout 45">
              <a:extLst>
                <a:ext uri="{FF2B5EF4-FFF2-40B4-BE49-F238E27FC236}">
                  <a16:creationId xmlns:a16="http://schemas.microsoft.com/office/drawing/2014/main" id="{F74DDD48-113F-E52B-195B-9023D8D84B76}"/>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47" name="TextBox 46">
              <a:extLst>
                <a:ext uri="{FF2B5EF4-FFF2-40B4-BE49-F238E27FC236}">
                  <a16:creationId xmlns:a16="http://schemas.microsoft.com/office/drawing/2014/main" id="{C51F6675-1B27-8D50-AB2A-9175109BE472}"/>
                </a:ext>
              </a:extLst>
            </p:cNvPr>
            <p:cNvSpPr txBox="1"/>
            <p:nvPr/>
          </p:nvSpPr>
          <p:spPr>
            <a:xfrm>
              <a:off x="83489" y="4045358"/>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2021:</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48" name="Group 47">
            <a:extLst>
              <a:ext uri="{FF2B5EF4-FFF2-40B4-BE49-F238E27FC236}">
                <a16:creationId xmlns:a16="http://schemas.microsoft.com/office/drawing/2014/main" id="{08478B04-68ED-EFF3-0505-00F0B8203660}"/>
              </a:ext>
            </a:extLst>
          </p:cNvPr>
          <p:cNvGrpSpPr/>
          <p:nvPr/>
        </p:nvGrpSpPr>
        <p:grpSpPr>
          <a:xfrm>
            <a:off x="9544459" y="4608049"/>
            <a:ext cx="2629187" cy="1459149"/>
            <a:chOff x="63806" y="3735421"/>
            <a:chExt cx="2629187" cy="1459149"/>
          </a:xfrm>
        </p:grpSpPr>
        <p:sp>
          <p:nvSpPr>
            <p:cNvPr id="49" name="Oval Callout 48">
              <a:extLst>
                <a:ext uri="{FF2B5EF4-FFF2-40B4-BE49-F238E27FC236}">
                  <a16:creationId xmlns:a16="http://schemas.microsoft.com/office/drawing/2014/main" id="{2D59CF32-D6E2-4BE5-B5C7-B1B7DAD7016D}"/>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50" name="TextBox 49">
              <a:extLst>
                <a:ext uri="{FF2B5EF4-FFF2-40B4-BE49-F238E27FC236}">
                  <a16:creationId xmlns:a16="http://schemas.microsoft.com/office/drawing/2014/main" id="{8BAB9E24-6B41-EB67-CA2B-E9EAB56597D0}"/>
                </a:ext>
              </a:extLst>
            </p:cNvPr>
            <p:cNvSpPr txBox="1"/>
            <p:nvPr/>
          </p:nvSpPr>
          <p:spPr>
            <a:xfrm>
              <a:off x="63806" y="4002238"/>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2022:</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51" name="Group 50">
            <a:extLst>
              <a:ext uri="{FF2B5EF4-FFF2-40B4-BE49-F238E27FC236}">
                <a16:creationId xmlns:a16="http://schemas.microsoft.com/office/drawing/2014/main" id="{F5C0D6DA-3981-48AB-9A57-FFB26B553C95}"/>
              </a:ext>
            </a:extLst>
          </p:cNvPr>
          <p:cNvGrpSpPr/>
          <p:nvPr/>
        </p:nvGrpSpPr>
        <p:grpSpPr>
          <a:xfrm>
            <a:off x="1578069" y="1415794"/>
            <a:ext cx="2629187" cy="1459149"/>
            <a:chOff x="78947" y="3735421"/>
            <a:chExt cx="2629187" cy="1459149"/>
          </a:xfrm>
        </p:grpSpPr>
        <p:sp>
          <p:nvSpPr>
            <p:cNvPr id="52" name="Oval Callout 51">
              <a:extLst>
                <a:ext uri="{FF2B5EF4-FFF2-40B4-BE49-F238E27FC236}">
                  <a16:creationId xmlns:a16="http://schemas.microsoft.com/office/drawing/2014/main" id="{FB56BA0B-9AB6-313A-FE18-F48A4DF5CAF7}"/>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53" name="TextBox 52">
              <a:extLst>
                <a:ext uri="{FF2B5EF4-FFF2-40B4-BE49-F238E27FC236}">
                  <a16:creationId xmlns:a16="http://schemas.microsoft.com/office/drawing/2014/main" id="{4F0D1329-515F-5049-4357-B1189D633447}"/>
                </a:ext>
              </a:extLst>
            </p:cNvPr>
            <p:cNvSpPr txBox="1"/>
            <p:nvPr/>
          </p:nvSpPr>
          <p:spPr>
            <a:xfrm>
              <a:off x="78947" y="4026070"/>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2021:</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54" name="Group 53">
            <a:extLst>
              <a:ext uri="{FF2B5EF4-FFF2-40B4-BE49-F238E27FC236}">
                <a16:creationId xmlns:a16="http://schemas.microsoft.com/office/drawing/2014/main" id="{1555794E-CEBD-53A8-C792-D76E571139CD}"/>
              </a:ext>
            </a:extLst>
          </p:cNvPr>
          <p:cNvGrpSpPr/>
          <p:nvPr/>
        </p:nvGrpSpPr>
        <p:grpSpPr>
          <a:xfrm>
            <a:off x="199127" y="4856103"/>
            <a:ext cx="2629187" cy="1459149"/>
            <a:chOff x="80539" y="3735421"/>
            <a:chExt cx="2629187" cy="1459149"/>
          </a:xfrm>
        </p:grpSpPr>
        <p:sp>
          <p:nvSpPr>
            <p:cNvPr id="55" name="Oval Callout 54">
              <a:extLst>
                <a:ext uri="{FF2B5EF4-FFF2-40B4-BE49-F238E27FC236}">
                  <a16:creationId xmlns:a16="http://schemas.microsoft.com/office/drawing/2014/main" id="{C2321A45-21B3-76E3-1565-6DB380E0D3E6}"/>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56" name="TextBox 55">
              <a:extLst>
                <a:ext uri="{FF2B5EF4-FFF2-40B4-BE49-F238E27FC236}">
                  <a16:creationId xmlns:a16="http://schemas.microsoft.com/office/drawing/2014/main" id="{F06C2433-DB72-F24E-DD93-ABDE58B2D94A}"/>
                </a:ext>
              </a:extLst>
            </p:cNvPr>
            <p:cNvSpPr txBox="1"/>
            <p:nvPr/>
          </p:nvSpPr>
          <p:spPr>
            <a:xfrm>
              <a:off x="80539" y="4048086"/>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2021:</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57" name="Group 56">
            <a:extLst>
              <a:ext uri="{FF2B5EF4-FFF2-40B4-BE49-F238E27FC236}">
                <a16:creationId xmlns:a16="http://schemas.microsoft.com/office/drawing/2014/main" id="{A6F5C991-B2E2-D809-A0FB-06C8BA45CCFC}"/>
              </a:ext>
            </a:extLst>
          </p:cNvPr>
          <p:cNvGrpSpPr/>
          <p:nvPr/>
        </p:nvGrpSpPr>
        <p:grpSpPr>
          <a:xfrm>
            <a:off x="6194635" y="2095117"/>
            <a:ext cx="2629187" cy="1459149"/>
            <a:chOff x="80539" y="3735421"/>
            <a:chExt cx="2629187" cy="1459149"/>
          </a:xfrm>
        </p:grpSpPr>
        <p:sp>
          <p:nvSpPr>
            <p:cNvPr id="58" name="Oval Callout 57">
              <a:extLst>
                <a:ext uri="{FF2B5EF4-FFF2-40B4-BE49-F238E27FC236}">
                  <a16:creationId xmlns:a16="http://schemas.microsoft.com/office/drawing/2014/main" id="{3BA270EC-A4A0-26A2-A44A-9137E44B3ABF}"/>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59" name="TextBox 58">
              <a:extLst>
                <a:ext uri="{FF2B5EF4-FFF2-40B4-BE49-F238E27FC236}">
                  <a16:creationId xmlns:a16="http://schemas.microsoft.com/office/drawing/2014/main" id="{0067E2BD-0AEF-F8DE-09D0-98E51C2C30E9}"/>
                </a:ext>
              </a:extLst>
            </p:cNvPr>
            <p:cNvSpPr txBox="1"/>
            <p:nvPr/>
          </p:nvSpPr>
          <p:spPr>
            <a:xfrm>
              <a:off x="80539" y="4077613"/>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2023:</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grpSp>
        <p:nvGrpSpPr>
          <p:cNvPr id="60" name="Group 59">
            <a:extLst>
              <a:ext uri="{FF2B5EF4-FFF2-40B4-BE49-F238E27FC236}">
                <a16:creationId xmlns:a16="http://schemas.microsoft.com/office/drawing/2014/main" id="{B19CD382-44CC-7F09-E2F7-9CD28C05A7A6}"/>
              </a:ext>
            </a:extLst>
          </p:cNvPr>
          <p:cNvGrpSpPr/>
          <p:nvPr/>
        </p:nvGrpSpPr>
        <p:grpSpPr>
          <a:xfrm>
            <a:off x="5190752" y="4900859"/>
            <a:ext cx="2629187" cy="1459149"/>
            <a:chOff x="63043" y="3735421"/>
            <a:chExt cx="2629187" cy="1459149"/>
          </a:xfrm>
        </p:grpSpPr>
        <p:sp>
          <p:nvSpPr>
            <p:cNvPr id="61" name="Oval Callout 60">
              <a:extLst>
                <a:ext uri="{FF2B5EF4-FFF2-40B4-BE49-F238E27FC236}">
                  <a16:creationId xmlns:a16="http://schemas.microsoft.com/office/drawing/2014/main" id="{F7818009-4BF9-B097-93C8-F3377622AA6A}"/>
                </a:ext>
              </a:extLst>
            </p:cNvPr>
            <p:cNvSpPr/>
            <p:nvPr/>
          </p:nvSpPr>
          <p:spPr>
            <a:xfrm>
              <a:off x="136187" y="3735421"/>
              <a:ext cx="2431915" cy="1459149"/>
            </a:xfrm>
            <a:prstGeom prst="wedgeEllipseCallout">
              <a:avLst/>
            </a:prstGeom>
            <a:solidFill>
              <a:schemeClr val="bg1"/>
            </a:solidFill>
            <a:ln w="28575">
              <a:solidFill>
                <a:srgbClr val="FF9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E98A69"/>
                </a:solidFill>
                <a:latin typeface="Basier Square Narrow" pitchFamily="2" charset="77"/>
              </a:endParaRPr>
            </a:p>
          </p:txBody>
        </p:sp>
        <p:sp>
          <p:nvSpPr>
            <p:cNvPr id="62" name="TextBox 61">
              <a:extLst>
                <a:ext uri="{FF2B5EF4-FFF2-40B4-BE49-F238E27FC236}">
                  <a16:creationId xmlns:a16="http://schemas.microsoft.com/office/drawing/2014/main" id="{CED1E003-5AE7-8562-CD77-D6BF857AA904}"/>
                </a:ext>
              </a:extLst>
            </p:cNvPr>
            <p:cNvSpPr txBox="1"/>
            <p:nvPr/>
          </p:nvSpPr>
          <p:spPr>
            <a:xfrm>
              <a:off x="63043" y="4096683"/>
              <a:ext cx="2629187" cy="923330"/>
            </a:xfrm>
            <a:prstGeom prst="rect">
              <a:avLst/>
            </a:prstGeom>
            <a:noFill/>
          </p:spPr>
          <p:txBody>
            <a:bodyPr wrap="square">
              <a:spAutoFit/>
            </a:bodyPr>
            <a:lstStyle/>
            <a:p>
              <a:pPr algn="ctr"/>
              <a:r>
                <a:rPr lang="en-US" sz="1800" dirty="0">
                  <a:solidFill>
                    <a:srgbClr val="0484B8"/>
                  </a:solidFill>
                  <a:latin typeface="Basier Square Narrow" pitchFamily="2" charset="77"/>
                </a:rPr>
                <a:t>2022:</a:t>
              </a:r>
            </a:p>
            <a:p>
              <a:pPr algn="ctr"/>
              <a:r>
                <a:rPr lang="en-US" sz="1800" dirty="0">
                  <a:solidFill>
                    <a:srgbClr val="E98A69"/>
                  </a:solidFill>
                  <a:latin typeface="Basier Square Narrow" pitchFamily="2" charset="77"/>
                </a:rPr>
                <a:t>Reservations are </a:t>
              </a:r>
            </a:p>
            <a:p>
              <a:pPr algn="ctr"/>
              <a:r>
                <a:rPr lang="en-US" sz="1800" dirty="0">
                  <a:solidFill>
                    <a:srgbClr val="E98A69"/>
                  </a:solidFill>
                  <a:latin typeface="Basier Square Narrow" pitchFamily="2" charset="77"/>
                </a:rPr>
                <a:t>per-project</a:t>
              </a:r>
            </a:p>
          </p:txBody>
        </p:sp>
      </p:grpSp>
    </p:spTree>
    <p:extLst>
      <p:ext uri="{BB962C8B-B14F-4D97-AF65-F5344CB8AC3E}">
        <p14:creationId xmlns:p14="http://schemas.microsoft.com/office/powerpoint/2010/main" val="232893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DAA0167-F73D-9125-BBD5-B40AA18098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326"/>
          <a:stretch/>
        </p:blipFill>
        <p:spPr bwMode="auto">
          <a:xfrm>
            <a:off x="1338262" y="2186414"/>
            <a:ext cx="9515475" cy="4229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 screen&#10;&#10;Description automatically generated with low confidence">
            <a:extLst>
              <a:ext uri="{FF2B5EF4-FFF2-40B4-BE49-F238E27FC236}">
                <a16:creationId xmlns:a16="http://schemas.microsoft.com/office/drawing/2014/main" id="{57979210-CB45-ED8B-B140-3341B4B71924}"/>
              </a:ext>
            </a:extLst>
          </p:cNvPr>
          <p:cNvPicPr>
            <a:picLocks noChangeAspect="1"/>
          </p:cNvPicPr>
          <p:nvPr/>
        </p:nvPicPr>
        <p:blipFill>
          <a:blip r:embed="rId4"/>
          <a:stretch>
            <a:fillRect/>
          </a:stretch>
        </p:blipFill>
        <p:spPr>
          <a:xfrm>
            <a:off x="1720028" y="289560"/>
            <a:ext cx="5275526" cy="2169773"/>
          </a:xfrm>
          <a:prstGeom prst="rect">
            <a:avLst/>
          </a:prstGeom>
        </p:spPr>
      </p:pic>
      <p:sp>
        <p:nvSpPr>
          <p:cNvPr id="6" name="Rectangle 5">
            <a:extLst>
              <a:ext uri="{FF2B5EF4-FFF2-40B4-BE49-F238E27FC236}">
                <a16:creationId xmlns:a16="http://schemas.microsoft.com/office/drawing/2014/main" id="{A11F0B10-7DB4-3594-18D6-5DF8EA6B8227}"/>
              </a:ext>
            </a:extLst>
          </p:cNvPr>
          <p:cNvSpPr/>
          <p:nvPr/>
        </p:nvSpPr>
        <p:spPr>
          <a:xfrm>
            <a:off x="1720028" y="2880360"/>
            <a:ext cx="2317293" cy="2566253"/>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Tree>
    <p:extLst>
      <p:ext uri="{BB962C8B-B14F-4D97-AF65-F5344CB8AC3E}">
        <p14:creationId xmlns:p14="http://schemas.microsoft.com/office/powerpoint/2010/main" val="23545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DAA0167-F73D-9125-BBD5-B40AA18098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326"/>
          <a:stretch/>
        </p:blipFill>
        <p:spPr bwMode="auto">
          <a:xfrm>
            <a:off x="1338262" y="2186414"/>
            <a:ext cx="9515475" cy="4229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 screen&#10;&#10;Description automatically generated with low confidence">
            <a:extLst>
              <a:ext uri="{FF2B5EF4-FFF2-40B4-BE49-F238E27FC236}">
                <a16:creationId xmlns:a16="http://schemas.microsoft.com/office/drawing/2014/main" id="{57979210-CB45-ED8B-B140-3341B4B71924}"/>
              </a:ext>
            </a:extLst>
          </p:cNvPr>
          <p:cNvPicPr>
            <a:picLocks noChangeAspect="1"/>
          </p:cNvPicPr>
          <p:nvPr/>
        </p:nvPicPr>
        <p:blipFill>
          <a:blip r:embed="rId4"/>
          <a:stretch>
            <a:fillRect/>
          </a:stretch>
        </p:blipFill>
        <p:spPr>
          <a:xfrm>
            <a:off x="1720028" y="289560"/>
            <a:ext cx="5275526" cy="2169773"/>
          </a:xfrm>
          <a:prstGeom prst="rect">
            <a:avLst/>
          </a:prstGeom>
        </p:spPr>
      </p:pic>
      <p:sp>
        <p:nvSpPr>
          <p:cNvPr id="6" name="Rectangle 5">
            <a:extLst>
              <a:ext uri="{FF2B5EF4-FFF2-40B4-BE49-F238E27FC236}">
                <a16:creationId xmlns:a16="http://schemas.microsoft.com/office/drawing/2014/main" id="{A11F0B10-7DB4-3594-18D6-5DF8EA6B8227}"/>
              </a:ext>
            </a:extLst>
          </p:cNvPr>
          <p:cNvSpPr/>
          <p:nvPr/>
        </p:nvSpPr>
        <p:spPr>
          <a:xfrm>
            <a:off x="1720028" y="2880360"/>
            <a:ext cx="2317293" cy="2566253"/>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2" name="Oval 1">
            <a:extLst>
              <a:ext uri="{FF2B5EF4-FFF2-40B4-BE49-F238E27FC236}">
                <a16:creationId xmlns:a16="http://schemas.microsoft.com/office/drawing/2014/main" id="{E3623849-17B2-8CF1-31AE-408450C229E0}"/>
              </a:ext>
            </a:extLst>
          </p:cNvPr>
          <p:cNvSpPr/>
          <p:nvPr/>
        </p:nvSpPr>
        <p:spPr>
          <a:xfrm>
            <a:off x="4861294" y="5874488"/>
            <a:ext cx="340242" cy="340242"/>
          </a:xfrm>
          <a:prstGeom prst="ellipse">
            <a:avLst/>
          </a:prstGeom>
          <a:solidFill>
            <a:srgbClr val="F79571"/>
          </a:solidFill>
          <a:ln>
            <a:solidFill>
              <a:srgbClr val="FFB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Tree>
    <p:extLst>
      <p:ext uri="{BB962C8B-B14F-4D97-AF65-F5344CB8AC3E}">
        <p14:creationId xmlns:p14="http://schemas.microsoft.com/office/powerpoint/2010/main" val="178052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DAA0167-F73D-9125-BBD5-B40AA18098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326"/>
          <a:stretch/>
        </p:blipFill>
        <p:spPr bwMode="auto">
          <a:xfrm>
            <a:off x="1338262" y="2186414"/>
            <a:ext cx="9515475" cy="4229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 screen&#10;&#10;Description automatically generated with low confidence">
            <a:extLst>
              <a:ext uri="{FF2B5EF4-FFF2-40B4-BE49-F238E27FC236}">
                <a16:creationId xmlns:a16="http://schemas.microsoft.com/office/drawing/2014/main" id="{57979210-CB45-ED8B-B140-3341B4B71924}"/>
              </a:ext>
            </a:extLst>
          </p:cNvPr>
          <p:cNvPicPr>
            <a:picLocks noChangeAspect="1"/>
          </p:cNvPicPr>
          <p:nvPr/>
        </p:nvPicPr>
        <p:blipFill>
          <a:blip r:embed="rId4"/>
          <a:stretch>
            <a:fillRect/>
          </a:stretch>
        </p:blipFill>
        <p:spPr>
          <a:xfrm>
            <a:off x="1720028" y="289560"/>
            <a:ext cx="5275526" cy="2169773"/>
          </a:xfrm>
          <a:prstGeom prst="rect">
            <a:avLst/>
          </a:prstGeom>
        </p:spPr>
      </p:pic>
      <p:sp>
        <p:nvSpPr>
          <p:cNvPr id="6" name="Rectangle 5">
            <a:extLst>
              <a:ext uri="{FF2B5EF4-FFF2-40B4-BE49-F238E27FC236}">
                <a16:creationId xmlns:a16="http://schemas.microsoft.com/office/drawing/2014/main" id="{A11F0B10-7DB4-3594-18D6-5DF8EA6B8227}"/>
              </a:ext>
            </a:extLst>
          </p:cNvPr>
          <p:cNvSpPr/>
          <p:nvPr/>
        </p:nvSpPr>
        <p:spPr>
          <a:xfrm>
            <a:off x="1720028" y="2880360"/>
            <a:ext cx="2317293" cy="2566253"/>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2" name="Oval 1">
            <a:extLst>
              <a:ext uri="{FF2B5EF4-FFF2-40B4-BE49-F238E27FC236}">
                <a16:creationId xmlns:a16="http://schemas.microsoft.com/office/drawing/2014/main" id="{DC584CA9-863C-018F-85EE-4D2BD3A65CB5}"/>
              </a:ext>
            </a:extLst>
          </p:cNvPr>
          <p:cNvSpPr/>
          <p:nvPr/>
        </p:nvSpPr>
        <p:spPr>
          <a:xfrm>
            <a:off x="9433295" y="5883452"/>
            <a:ext cx="340242" cy="340242"/>
          </a:xfrm>
          <a:prstGeom prst="ellipse">
            <a:avLst/>
          </a:prstGeom>
          <a:solidFill>
            <a:srgbClr val="F79571"/>
          </a:solidFill>
          <a:ln>
            <a:solidFill>
              <a:srgbClr val="FFB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Tree>
    <p:extLst>
      <p:ext uri="{BB962C8B-B14F-4D97-AF65-F5344CB8AC3E}">
        <p14:creationId xmlns:p14="http://schemas.microsoft.com/office/powerpoint/2010/main" val="298365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computer with a yellow person on the screen&#10;&#10;Description automatically generated">
            <a:extLst>
              <a:ext uri="{FF2B5EF4-FFF2-40B4-BE49-F238E27FC236}">
                <a16:creationId xmlns:a16="http://schemas.microsoft.com/office/drawing/2014/main" id="{61253645-F9C2-89B9-CC5B-89EC36063400}"/>
              </a:ext>
            </a:extLst>
          </p:cNvPr>
          <p:cNvPicPr>
            <a:picLocks noGrp="1" noChangeAspect="1"/>
          </p:cNvPicPr>
          <p:nvPr>
            <p:ph idx="1"/>
          </p:nvPr>
        </p:nvPicPr>
        <p:blipFill>
          <a:blip r:embed="rId3"/>
          <a:stretch>
            <a:fillRect/>
          </a:stretch>
        </p:blipFill>
        <p:spPr>
          <a:xfrm>
            <a:off x="369640" y="3429000"/>
            <a:ext cx="1411156" cy="799872"/>
          </a:xfrm>
        </p:spPr>
      </p:pic>
      <p:pic>
        <p:nvPicPr>
          <p:cNvPr id="5" name="Picture 4">
            <a:extLst>
              <a:ext uri="{FF2B5EF4-FFF2-40B4-BE49-F238E27FC236}">
                <a16:creationId xmlns:a16="http://schemas.microsoft.com/office/drawing/2014/main" id="{6041043B-73F1-9BBD-35CD-A5146F170FC1}"/>
              </a:ext>
            </a:extLst>
          </p:cNvPr>
          <p:cNvPicPr>
            <a:picLocks noChangeAspect="1"/>
          </p:cNvPicPr>
          <p:nvPr/>
        </p:nvPicPr>
        <p:blipFill>
          <a:blip r:embed="rId4"/>
          <a:stretch>
            <a:fillRect/>
          </a:stretch>
        </p:blipFill>
        <p:spPr>
          <a:xfrm>
            <a:off x="392152" y="2687088"/>
            <a:ext cx="1578466" cy="407346"/>
          </a:xfrm>
          <a:prstGeom prst="rect">
            <a:avLst/>
          </a:prstGeom>
        </p:spPr>
      </p:pic>
      <p:cxnSp>
        <p:nvCxnSpPr>
          <p:cNvPr id="6" name="Straight Arrow Connector 5">
            <a:extLst>
              <a:ext uri="{FF2B5EF4-FFF2-40B4-BE49-F238E27FC236}">
                <a16:creationId xmlns:a16="http://schemas.microsoft.com/office/drawing/2014/main" id="{C508867F-9B02-62A4-D4F0-E952F26DE916}"/>
              </a:ext>
            </a:extLst>
          </p:cNvPr>
          <p:cNvCxnSpPr>
            <a:cxnSpLocks/>
          </p:cNvCxnSpPr>
          <p:nvPr/>
        </p:nvCxnSpPr>
        <p:spPr>
          <a:xfrm>
            <a:off x="2054109" y="3456537"/>
            <a:ext cx="766092"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4891F90-85C7-2C96-7FDD-3BB4E9C0F172}"/>
              </a:ext>
            </a:extLst>
          </p:cNvPr>
          <p:cNvPicPr>
            <a:picLocks noChangeAspect="1"/>
          </p:cNvPicPr>
          <p:nvPr/>
        </p:nvPicPr>
        <p:blipFill>
          <a:blip r:embed="rId5"/>
          <a:stretch>
            <a:fillRect/>
          </a:stretch>
        </p:blipFill>
        <p:spPr>
          <a:xfrm>
            <a:off x="2687111" y="2982307"/>
            <a:ext cx="1231746" cy="294925"/>
          </a:xfrm>
          <a:prstGeom prst="rect">
            <a:avLst/>
          </a:prstGeom>
        </p:spPr>
      </p:pic>
      <p:pic>
        <p:nvPicPr>
          <p:cNvPr id="8" name="Picture 7">
            <a:extLst>
              <a:ext uri="{FF2B5EF4-FFF2-40B4-BE49-F238E27FC236}">
                <a16:creationId xmlns:a16="http://schemas.microsoft.com/office/drawing/2014/main" id="{09077EA6-4278-8376-83E6-F7C18714A78D}"/>
              </a:ext>
            </a:extLst>
          </p:cNvPr>
          <p:cNvPicPr>
            <a:picLocks noChangeAspect="1"/>
          </p:cNvPicPr>
          <p:nvPr/>
        </p:nvPicPr>
        <p:blipFill>
          <a:blip r:embed="rId6"/>
          <a:stretch>
            <a:fillRect/>
          </a:stretch>
        </p:blipFill>
        <p:spPr>
          <a:xfrm>
            <a:off x="2979884" y="3396435"/>
            <a:ext cx="840536" cy="294925"/>
          </a:xfrm>
          <a:prstGeom prst="rect">
            <a:avLst/>
          </a:prstGeom>
        </p:spPr>
      </p:pic>
      <p:grpSp>
        <p:nvGrpSpPr>
          <p:cNvPr id="9" name="Group 8">
            <a:extLst>
              <a:ext uri="{FF2B5EF4-FFF2-40B4-BE49-F238E27FC236}">
                <a16:creationId xmlns:a16="http://schemas.microsoft.com/office/drawing/2014/main" id="{78980B3A-BF63-5BCD-5601-1E4C3D27F635}"/>
              </a:ext>
            </a:extLst>
          </p:cNvPr>
          <p:cNvGrpSpPr/>
          <p:nvPr/>
        </p:nvGrpSpPr>
        <p:grpSpPr>
          <a:xfrm>
            <a:off x="5601330" y="1134895"/>
            <a:ext cx="887631" cy="1149885"/>
            <a:chOff x="5290887" y="3115336"/>
            <a:chExt cx="1104925" cy="1431381"/>
          </a:xfrm>
        </p:grpSpPr>
        <p:pic>
          <p:nvPicPr>
            <p:cNvPr id="10" name="Picture 9" descr="A yellow and blue rectangular object&#10;&#10;Description automatically generated">
              <a:extLst>
                <a:ext uri="{FF2B5EF4-FFF2-40B4-BE49-F238E27FC236}">
                  <a16:creationId xmlns:a16="http://schemas.microsoft.com/office/drawing/2014/main" id="{E2776470-C29B-9A82-96D6-64E2F79FBEC5}"/>
                </a:ext>
              </a:extLst>
            </p:cNvPr>
            <p:cNvPicPr>
              <a:picLocks noChangeAspect="1"/>
            </p:cNvPicPr>
            <p:nvPr/>
          </p:nvPicPr>
          <p:blipFill>
            <a:blip r:embed="rId7"/>
            <a:stretch>
              <a:fillRect/>
            </a:stretch>
          </p:blipFill>
          <p:spPr>
            <a:xfrm>
              <a:off x="5290887" y="3115336"/>
              <a:ext cx="1104925" cy="1431381"/>
            </a:xfrm>
            <a:prstGeom prst="rect">
              <a:avLst/>
            </a:prstGeom>
          </p:spPr>
        </p:pic>
        <p:sp>
          <p:nvSpPr>
            <p:cNvPr id="11" name="TextBox 10">
              <a:extLst>
                <a:ext uri="{FF2B5EF4-FFF2-40B4-BE49-F238E27FC236}">
                  <a16:creationId xmlns:a16="http://schemas.microsoft.com/office/drawing/2014/main" id="{6F4D1141-052C-C0F7-58DE-C899FB57F69D}"/>
                </a:ext>
              </a:extLst>
            </p:cNvPr>
            <p:cNvSpPr txBox="1"/>
            <p:nvPr/>
          </p:nvSpPr>
          <p:spPr>
            <a:xfrm>
              <a:off x="5322732" y="3130369"/>
              <a:ext cx="1006093" cy="383122"/>
            </a:xfrm>
            <a:prstGeom prst="rect">
              <a:avLst/>
            </a:prstGeom>
            <a:noFill/>
          </p:spPr>
          <p:txBody>
            <a:bodyPr wrap="none" rtlCol="0">
              <a:spAutoFit/>
            </a:bodyPr>
            <a:lstStyle/>
            <a:p>
              <a:r>
                <a:rPr lang="en-US" sz="1400" dirty="0">
                  <a:solidFill>
                    <a:schemeClr val="bg1"/>
                  </a:solidFill>
                  <a:latin typeface="Basier Square Narrow" pitchFamily="2" charset="77"/>
                </a:rPr>
                <a:t>JOURNAL</a:t>
              </a:r>
            </a:p>
          </p:txBody>
        </p:sp>
      </p:grpSp>
      <p:cxnSp>
        <p:nvCxnSpPr>
          <p:cNvPr id="12" name="Straight Arrow Connector 11">
            <a:extLst>
              <a:ext uri="{FF2B5EF4-FFF2-40B4-BE49-F238E27FC236}">
                <a16:creationId xmlns:a16="http://schemas.microsoft.com/office/drawing/2014/main" id="{44F808BF-711D-B20E-86C4-3B823E43BD44}"/>
              </a:ext>
            </a:extLst>
          </p:cNvPr>
          <p:cNvCxnSpPr>
            <a:cxnSpLocks/>
          </p:cNvCxnSpPr>
          <p:nvPr/>
        </p:nvCxnSpPr>
        <p:spPr>
          <a:xfrm>
            <a:off x="6585509" y="1831057"/>
            <a:ext cx="38304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picture containing circle, graphics&#10;&#10;Description automatically generated">
            <a:extLst>
              <a:ext uri="{FF2B5EF4-FFF2-40B4-BE49-F238E27FC236}">
                <a16:creationId xmlns:a16="http://schemas.microsoft.com/office/drawing/2014/main" id="{3BC8173B-1A45-1FA8-E705-A887451D72A1}"/>
              </a:ext>
            </a:extLst>
          </p:cNvPr>
          <p:cNvPicPr>
            <a:picLocks noChangeAspect="1"/>
          </p:cNvPicPr>
          <p:nvPr/>
        </p:nvPicPr>
        <p:blipFill>
          <a:blip r:embed="rId8"/>
          <a:stretch>
            <a:fillRect/>
          </a:stretch>
        </p:blipFill>
        <p:spPr>
          <a:xfrm>
            <a:off x="7116397" y="1396753"/>
            <a:ext cx="835836" cy="835836"/>
          </a:xfrm>
          <a:prstGeom prst="rect">
            <a:avLst/>
          </a:prstGeom>
        </p:spPr>
      </p:pic>
      <p:pic>
        <p:nvPicPr>
          <p:cNvPr id="14" name="Picture 13" descr="A screenshot of a computer&#10;&#10;Description automatically generated with low confidence">
            <a:extLst>
              <a:ext uri="{FF2B5EF4-FFF2-40B4-BE49-F238E27FC236}">
                <a16:creationId xmlns:a16="http://schemas.microsoft.com/office/drawing/2014/main" id="{236AF78B-4519-32F5-6851-5FAC8B6D7F85}"/>
              </a:ext>
            </a:extLst>
          </p:cNvPr>
          <p:cNvPicPr>
            <a:picLocks noChangeAspect="1"/>
          </p:cNvPicPr>
          <p:nvPr/>
        </p:nvPicPr>
        <p:blipFill>
          <a:blip r:embed="rId9"/>
          <a:stretch>
            <a:fillRect/>
          </a:stretch>
        </p:blipFill>
        <p:spPr>
          <a:xfrm>
            <a:off x="8805019" y="821810"/>
            <a:ext cx="887630" cy="1149885"/>
          </a:xfrm>
          <a:prstGeom prst="rect">
            <a:avLst/>
          </a:prstGeom>
        </p:spPr>
      </p:pic>
      <p:cxnSp>
        <p:nvCxnSpPr>
          <p:cNvPr id="15" name="Straight Arrow Connector 14">
            <a:extLst>
              <a:ext uri="{FF2B5EF4-FFF2-40B4-BE49-F238E27FC236}">
                <a16:creationId xmlns:a16="http://schemas.microsoft.com/office/drawing/2014/main" id="{1A4A9365-0F8F-B9B5-F240-F14447B0BF5B}"/>
              </a:ext>
            </a:extLst>
          </p:cNvPr>
          <p:cNvCxnSpPr>
            <a:cxnSpLocks/>
          </p:cNvCxnSpPr>
          <p:nvPr/>
        </p:nvCxnSpPr>
        <p:spPr>
          <a:xfrm>
            <a:off x="8062428" y="1831057"/>
            <a:ext cx="47197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16" name="Content Placeholder 8" descr="A computer with a yellow person on the screen&#10;&#10;Description automatically generated">
            <a:extLst>
              <a:ext uri="{FF2B5EF4-FFF2-40B4-BE49-F238E27FC236}">
                <a16:creationId xmlns:a16="http://schemas.microsoft.com/office/drawing/2014/main" id="{2F682AF8-123E-9DE4-9AB8-5C484FEF41DF}"/>
              </a:ext>
            </a:extLst>
          </p:cNvPr>
          <p:cNvPicPr>
            <a:picLocks noChangeAspect="1"/>
          </p:cNvPicPr>
          <p:nvPr/>
        </p:nvPicPr>
        <p:blipFill>
          <a:blip r:embed="rId3"/>
          <a:stretch>
            <a:fillRect/>
          </a:stretch>
        </p:blipFill>
        <p:spPr>
          <a:xfrm>
            <a:off x="8913365" y="1687644"/>
            <a:ext cx="1411156" cy="799872"/>
          </a:xfrm>
          <a:prstGeom prst="rect">
            <a:avLst/>
          </a:prstGeom>
        </p:spPr>
      </p:pic>
      <p:pic>
        <p:nvPicPr>
          <p:cNvPr id="17" name="Picture 16" descr="A blue rectangular object with a black background&#10;&#10;Description automatically generated">
            <a:extLst>
              <a:ext uri="{FF2B5EF4-FFF2-40B4-BE49-F238E27FC236}">
                <a16:creationId xmlns:a16="http://schemas.microsoft.com/office/drawing/2014/main" id="{119EEC1A-647B-E52E-F990-65102A826C36}"/>
              </a:ext>
            </a:extLst>
          </p:cNvPr>
          <p:cNvPicPr>
            <a:picLocks noChangeAspect="1"/>
          </p:cNvPicPr>
          <p:nvPr/>
        </p:nvPicPr>
        <p:blipFill>
          <a:blip r:embed="rId10"/>
          <a:stretch>
            <a:fillRect/>
          </a:stretch>
        </p:blipFill>
        <p:spPr>
          <a:xfrm>
            <a:off x="6045141" y="4502527"/>
            <a:ext cx="724904" cy="839708"/>
          </a:xfrm>
          <a:prstGeom prst="rect">
            <a:avLst/>
          </a:prstGeom>
        </p:spPr>
      </p:pic>
      <p:sp>
        <p:nvSpPr>
          <p:cNvPr id="18" name="TextBox 17">
            <a:extLst>
              <a:ext uri="{FF2B5EF4-FFF2-40B4-BE49-F238E27FC236}">
                <a16:creationId xmlns:a16="http://schemas.microsoft.com/office/drawing/2014/main" id="{98DF3A6E-0A28-BC6D-E3A0-174DB563DD54}"/>
              </a:ext>
            </a:extLst>
          </p:cNvPr>
          <p:cNvSpPr txBox="1"/>
          <p:nvPr/>
        </p:nvSpPr>
        <p:spPr>
          <a:xfrm>
            <a:off x="5506836" y="4044206"/>
            <a:ext cx="2082621" cy="369332"/>
          </a:xfrm>
          <a:prstGeom prst="rect">
            <a:avLst/>
          </a:prstGeom>
          <a:noFill/>
        </p:spPr>
        <p:txBody>
          <a:bodyPr wrap="none" rtlCol="0">
            <a:spAutoFit/>
          </a:bodyPr>
          <a:lstStyle/>
          <a:p>
            <a:r>
              <a:rPr lang="en-US" dirty="0">
                <a:latin typeface="Novela" pitchFamily="2" charset="77"/>
              </a:rPr>
              <a:t>Small UI Changes</a:t>
            </a:r>
          </a:p>
        </p:txBody>
      </p:sp>
      <p:sp>
        <p:nvSpPr>
          <p:cNvPr id="19" name="TextBox 18">
            <a:extLst>
              <a:ext uri="{FF2B5EF4-FFF2-40B4-BE49-F238E27FC236}">
                <a16:creationId xmlns:a16="http://schemas.microsoft.com/office/drawing/2014/main" id="{D283FE17-3C0E-F234-A115-5D279E0DE45C}"/>
              </a:ext>
            </a:extLst>
          </p:cNvPr>
          <p:cNvSpPr txBox="1"/>
          <p:nvPr/>
        </p:nvSpPr>
        <p:spPr>
          <a:xfrm>
            <a:off x="5516191" y="2487516"/>
            <a:ext cx="1821332" cy="369332"/>
          </a:xfrm>
          <a:prstGeom prst="rect">
            <a:avLst/>
          </a:prstGeom>
          <a:noFill/>
        </p:spPr>
        <p:txBody>
          <a:bodyPr wrap="none" rtlCol="0">
            <a:spAutoFit/>
          </a:bodyPr>
          <a:lstStyle/>
          <a:p>
            <a:r>
              <a:rPr lang="en-US" dirty="0">
                <a:latin typeface="Novela" pitchFamily="2" charset="77"/>
              </a:rPr>
              <a:t>Big UI Changes</a:t>
            </a:r>
          </a:p>
        </p:txBody>
      </p:sp>
      <p:cxnSp>
        <p:nvCxnSpPr>
          <p:cNvPr id="20" name="Curved Connector 19">
            <a:extLst>
              <a:ext uri="{FF2B5EF4-FFF2-40B4-BE49-F238E27FC236}">
                <a16:creationId xmlns:a16="http://schemas.microsoft.com/office/drawing/2014/main" id="{D9F2EA7C-BA9C-45B2-B3C5-2E5D0A71FEFB}"/>
              </a:ext>
            </a:extLst>
          </p:cNvPr>
          <p:cNvCxnSpPr>
            <a:cxnSpLocks/>
          </p:cNvCxnSpPr>
          <p:nvPr/>
        </p:nvCxnSpPr>
        <p:spPr>
          <a:xfrm>
            <a:off x="3980103" y="3456537"/>
            <a:ext cx="1410047" cy="772335"/>
          </a:xfrm>
          <a:prstGeom prst="curvedConnector3">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E46084CD-E5DE-C152-F439-33AEAA2BBCC4}"/>
              </a:ext>
            </a:extLst>
          </p:cNvPr>
          <p:cNvCxnSpPr/>
          <p:nvPr/>
        </p:nvCxnSpPr>
        <p:spPr>
          <a:xfrm flipV="1">
            <a:off x="3980103" y="2702822"/>
            <a:ext cx="1410047" cy="753715"/>
          </a:xfrm>
          <a:prstGeom prst="curvedConnector3">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CBD6E92-B371-3FAD-5F9F-B21905FB5D6E}"/>
              </a:ext>
            </a:extLst>
          </p:cNvPr>
          <p:cNvCxnSpPr/>
          <p:nvPr/>
        </p:nvCxnSpPr>
        <p:spPr>
          <a:xfrm>
            <a:off x="6844506" y="1254802"/>
            <a:ext cx="1382020" cy="1097694"/>
          </a:xfrm>
          <a:prstGeom prst="line">
            <a:avLst/>
          </a:prstGeom>
          <a:ln w="5715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291402E-88F5-4BE3-8288-52814838B60C}"/>
              </a:ext>
            </a:extLst>
          </p:cNvPr>
          <p:cNvCxnSpPr>
            <a:cxnSpLocks/>
          </p:cNvCxnSpPr>
          <p:nvPr/>
        </p:nvCxnSpPr>
        <p:spPr>
          <a:xfrm flipH="1">
            <a:off x="6832139" y="1254802"/>
            <a:ext cx="1382020" cy="1097694"/>
          </a:xfrm>
          <a:prstGeom prst="line">
            <a:avLst/>
          </a:prstGeom>
          <a:ln w="57150">
            <a:solidFill>
              <a:srgbClr val="FF9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74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Content Placeholder 8" descr="A computer with a yellow person on the screen&#10;&#10;Description automatically generated">
            <a:extLst>
              <a:ext uri="{FF2B5EF4-FFF2-40B4-BE49-F238E27FC236}">
                <a16:creationId xmlns:a16="http://schemas.microsoft.com/office/drawing/2014/main" id="{411453E8-026D-A646-5A11-8094651113A9}"/>
              </a:ext>
            </a:extLst>
          </p:cNvPr>
          <p:cNvPicPr>
            <a:picLocks noGrp="1" noChangeAspect="1"/>
          </p:cNvPicPr>
          <p:nvPr>
            <p:ph idx="1"/>
          </p:nvPr>
        </p:nvPicPr>
        <p:blipFill>
          <a:blip r:embed="rId3"/>
          <a:stretch>
            <a:fillRect/>
          </a:stretch>
        </p:blipFill>
        <p:spPr>
          <a:xfrm>
            <a:off x="369640" y="3429000"/>
            <a:ext cx="1411156" cy="799872"/>
          </a:xfrm>
        </p:spPr>
      </p:pic>
      <p:pic>
        <p:nvPicPr>
          <p:cNvPr id="43" name="Picture 42">
            <a:extLst>
              <a:ext uri="{FF2B5EF4-FFF2-40B4-BE49-F238E27FC236}">
                <a16:creationId xmlns:a16="http://schemas.microsoft.com/office/drawing/2014/main" id="{61C5FDA9-EA6F-23BD-508B-DA6F68098A72}"/>
              </a:ext>
            </a:extLst>
          </p:cNvPr>
          <p:cNvPicPr>
            <a:picLocks noChangeAspect="1"/>
          </p:cNvPicPr>
          <p:nvPr/>
        </p:nvPicPr>
        <p:blipFill>
          <a:blip r:embed="rId4"/>
          <a:stretch>
            <a:fillRect/>
          </a:stretch>
        </p:blipFill>
        <p:spPr>
          <a:xfrm>
            <a:off x="392152" y="2687088"/>
            <a:ext cx="1578466" cy="407346"/>
          </a:xfrm>
          <a:prstGeom prst="rect">
            <a:avLst/>
          </a:prstGeom>
        </p:spPr>
      </p:pic>
      <p:cxnSp>
        <p:nvCxnSpPr>
          <p:cNvPr id="44" name="Straight Arrow Connector 43">
            <a:extLst>
              <a:ext uri="{FF2B5EF4-FFF2-40B4-BE49-F238E27FC236}">
                <a16:creationId xmlns:a16="http://schemas.microsoft.com/office/drawing/2014/main" id="{65FC1450-C52B-64B5-1F14-6095DA27C006}"/>
              </a:ext>
            </a:extLst>
          </p:cNvPr>
          <p:cNvCxnSpPr>
            <a:cxnSpLocks/>
          </p:cNvCxnSpPr>
          <p:nvPr/>
        </p:nvCxnSpPr>
        <p:spPr>
          <a:xfrm>
            <a:off x="2054109" y="3456537"/>
            <a:ext cx="766092"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0BED9967-19C5-C4F6-E743-46F6B0D07C20}"/>
              </a:ext>
            </a:extLst>
          </p:cNvPr>
          <p:cNvPicPr>
            <a:picLocks noChangeAspect="1"/>
          </p:cNvPicPr>
          <p:nvPr/>
        </p:nvPicPr>
        <p:blipFill>
          <a:blip r:embed="rId5"/>
          <a:stretch>
            <a:fillRect/>
          </a:stretch>
        </p:blipFill>
        <p:spPr>
          <a:xfrm>
            <a:off x="2687111" y="2982307"/>
            <a:ext cx="1231746" cy="294925"/>
          </a:xfrm>
          <a:prstGeom prst="rect">
            <a:avLst/>
          </a:prstGeom>
        </p:spPr>
      </p:pic>
      <p:pic>
        <p:nvPicPr>
          <p:cNvPr id="46" name="Picture 45">
            <a:extLst>
              <a:ext uri="{FF2B5EF4-FFF2-40B4-BE49-F238E27FC236}">
                <a16:creationId xmlns:a16="http://schemas.microsoft.com/office/drawing/2014/main" id="{E1A5DDBD-B928-E812-C453-C4E9872BEBE8}"/>
              </a:ext>
            </a:extLst>
          </p:cNvPr>
          <p:cNvPicPr>
            <a:picLocks noChangeAspect="1"/>
          </p:cNvPicPr>
          <p:nvPr/>
        </p:nvPicPr>
        <p:blipFill>
          <a:blip r:embed="rId6"/>
          <a:stretch>
            <a:fillRect/>
          </a:stretch>
        </p:blipFill>
        <p:spPr>
          <a:xfrm>
            <a:off x="2979884" y="3396435"/>
            <a:ext cx="840536" cy="294925"/>
          </a:xfrm>
          <a:prstGeom prst="rect">
            <a:avLst/>
          </a:prstGeom>
        </p:spPr>
      </p:pic>
      <p:grpSp>
        <p:nvGrpSpPr>
          <p:cNvPr id="47" name="Group 46">
            <a:extLst>
              <a:ext uri="{FF2B5EF4-FFF2-40B4-BE49-F238E27FC236}">
                <a16:creationId xmlns:a16="http://schemas.microsoft.com/office/drawing/2014/main" id="{EBD60ABC-AA74-2E93-D3EC-0D1F260422DC}"/>
              </a:ext>
            </a:extLst>
          </p:cNvPr>
          <p:cNvGrpSpPr/>
          <p:nvPr/>
        </p:nvGrpSpPr>
        <p:grpSpPr>
          <a:xfrm>
            <a:off x="5601326" y="1134895"/>
            <a:ext cx="887630" cy="1149885"/>
            <a:chOff x="5290887" y="3115336"/>
            <a:chExt cx="1104925" cy="1431381"/>
          </a:xfrm>
        </p:grpSpPr>
        <p:pic>
          <p:nvPicPr>
            <p:cNvPr id="48" name="Picture 47" descr="A yellow and blue rectangular object&#10;&#10;Description automatically generated">
              <a:extLst>
                <a:ext uri="{FF2B5EF4-FFF2-40B4-BE49-F238E27FC236}">
                  <a16:creationId xmlns:a16="http://schemas.microsoft.com/office/drawing/2014/main" id="{92BCD054-75B5-3A44-6C14-960C27A0ED48}"/>
                </a:ext>
              </a:extLst>
            </p:cNvPr>
            <p:cNvPicPr>
              <a:picLocks noChangeAspect="1"/>
            </p:cNvPicPr>
            <p:nvPr/>
          </p:nvPicPr>
          <p:blipFill>
            <a:blip r:embed="rId7"/>
            <a:stretch>
              <a:fillRect/>
            </a:stretch>
          </p:blipFill>
          <p:spPr>
            <a:xfrm>
              <a:off x="5290887" y="3115336"/>
              <a:ext cx="1104925" cy="1431381"/>
            </a:xfrm>
            <a:prstGeom prst="rect">
              <a:avLst/>
            </a:prstGeom>
          </p:spPr>
        </p:pic>
        <p:sp>
          <p:nvSpPr>
            <p:cNvPr id="49" name="TextBox 48">
              <a:extLst>
                <a:ext uri="{FF2B5EF4-FFF2-40B4-BE49-F238E27FC236}">
                  <a16:creationId xmlns:a16="http://schemas.microsoft.com/office/drawing/2014/main" id="{AC5E8D4B-8EA6-2833-4196-8ADA9DD77DBB}"/>
                </a:ext>
              </a:extLst>
            </p:cNvPr>
            <p:cNvSpPr txBox="1"/>
            <p:nvPr/>
          </p:nvSpPr>
          <p:spPr>
            <a:xfrm>
              <a:off x="5322732" y="3130369"/>
              <a:ext cx="1006093" cy="383122"/>
            </a:xfrm>
            <a:prstGeom prst="rect">
              <a:avLst/>
            </a:prstGeom>
            <a:noFill/>
          </p:spPr>
          <p:txBody>
            <a:bodyPr wrap="none" rtlCol="0">
              <a:spAutoFit/>
            </a:bodyPr>
            <a:lstStyle/>
            <a:p>
              <a:r>
                <a:rPr lang="en-US" sz="1400" dirty="0">
                  <a:solidFill>
                    <a:schemeClr val="bg1"/>
                  </a:solidFill>
                  <a:latin typeface="Basier Square Narrow" pitchFamily="2" charset="77"/>
                </a:rPr>
                <a:t>JOURNAL</a:t>
              </a:r>
            </a:p>
          </p:txBody>
        </p:sp>
      </p:grpSp>
      <p:cxnSp>
        <p:nvCxnSpPr>
          <p:cNvPr id="50" name="Straight Arrow Connector 49">
            <a:extLst>
              <a:ext uri="{FF2B5EF4-FFF2-40B4-BE49-F238E27FC236}">
                <a16:creationId xmlns:a16="http://schemas.microsoft.com/office/drawing/2014/main" id="{98FD9003-C56F-9A1C-98F3-8B357D597710}"/>
              </a:ext>
            </a:extLst>
          </p:cNvPr>
          <p:cNvCxnSpPr>
            <a:cxnSpLocks/>
          </p:cNvCxnSpPr>
          <p:nvPr/>
        </p:nvCxnSpPr>
        <p:spPr>
          <a:xfrm>
            <a:off x="6585509" y="1831057"/>
            <a:ext cx="38304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descr="A picture containing circle, graphics&#10;&#10;Description automatically generated">
            <a:extLst>
              <a:ext uri="{FF2B5EF4-FFF2-40B4-BE49-F238E27FC236}">
                <a16:creationId xmlns:a16="http://schemas.microsoft.com/office/drawing/2014/main" id="{54872E58-6091-5FA9-0360-899C5FD1075C}"/>
              </a:ext>
            </a:extLst>
          </p:cNvPr>
          <p:cNvPicPr>
            <a:picLocks noChangeAspect="1"/>
          </p:cNvPicPr>
          <p:nvPr/>
        </p:nvPicPr>
        <p:blipFill>
          <a:blip r:embed="rId8"/>
          <a:stretch>
            <a:fillRect/>
          </a:stretch>
        </p:blipFill>
        <p:spPr>
          <a:xfrm>
            <a:off x="7116397" y="1396753"/>
            <a:ext cx="835836" cy="835836"/>
          </a:xfrm>
          <a:prstGeom prst="rect">
            <a:avLst/>
          </a:prstGeom>
        </p:spPr>
      </p:pic>
      <p:pic>
        <p:nvPicPr>
          <p:cNvPr id="52" name="Picture 51" descr="A screenshot of a computer&#10;&#10;Description automatically generated with low confidence">
            <a:extLst>
              <a:ext uri="{FF2B5EF4-FFF2-40B4-BE49-F238E27FC236}">
                <a16:creationId xmlns:a16="http://schemas.microsoft.com/office/drawing/2014/main" id="{4AD602E7-712F-22C5-7DD1-605D883DA709}"/>
              </a:ext>
            </a:extLst>
          </p:cNvPr>
          <p:cNvPicPr>
            <a:picLocks noChangeAspect="1"/>
          </p:cNvPicPr>
          <p:nvPr/>
        </p:nvPicPr>
        <p:blipFill>
          <a:blip r:embed="rId9"/>
          <a:stretch>
            <a:fillRect/>
          </a:stretch>
        </p:blipFill>
        <p:spPr>
          <a:xfrm>
            <a:off x="8805019" y="821810"/>
            <a:ext cx="887630" cy="1149885"/>
          </a:xfrm>
          <a:prstGeom prst="rect">
            <a:avLst/>
          </a:prstGeom>
        </p:spPr>
      </p:pic>
      <p:cxnSp>
        <p:nvCxnSpPr>
          <p:cNvPr id="53" name="Straight Arrow Connector 52">
            <a:extLst>
              <a:ext uri="{FF2B5EF4-FFF2-40B4-BE49-F238E27FC236}">
                <a16:creationId xmlns:a16="http://schemas.microsoft.com/office/drawing/2014/main" id="{07A6812B-FD56-4A0B-96C4-4F2B94CA45F9}"/>
              </a:ext>
            </a:extLst>
          </p:cNvPr>
          <p:cNvCxnSpPr>
            <a:cxnSpLocks/>
          </p:cNvCxnSpPr>
          <p:nvPr/>
        </p:nvCxnSpPr>
        <p:spPr>
          <a:xfrm>
            <a:off x="8062428" y="1831057"/>
            <a:ext cx="47197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54" name="Content Placeholder 8" descr="A computer with a yellow person on the screen&#10;&#10;Description automatically generated">
            <a:extLst>
              <a:ext uri="{FF2B5EF4-FFF2-40B4-BE49-F238E27FC236}">
                <a16:creationId xmlns:a16="http://schemas.microsoft.com/office/drawing/2014/main" id="{4954BEC1-BAB6-7A7A-E6E0-E6F47EDBCBFF}"/>
              </a:ext>
            </a:extLst>
          </p:cNvPr>
          <p:cNvPicPr>
            <a:picLocks noChangeAspect="1"/>
          </p:cNvPicPr>
          <p:nvPr/>
        </p:nvPicPr>
        <p:blipFill>
          <a:blip r:embed="rId3"/>
          <a:stretch>
            <a:fillRect/>
          </a:stretch>
        </p:blipFill>
        <p:spPr>
          <a:xfrm>
            <a:off x="8913365" y="1687644"/>
            <a:ext cx="1411156" cy="799872"/>
          </a:xfrm>
          <a:prstGeom prst="rect">
            <a:avLst/>
          </a:prstGeom>
        </p:spPr>
      </p:pic>
      <p:pic>
        <p:nvPicPr>
          <p:cNvPr id="55" name="Picture 54" descr="A blue rectangular object with a black background&#10;&#10;Description automatically generated">
            <a:extLst>
              <a:ext uri="{FF2B5EF4-FFF2-40B4-BE49-F238E27FC236}">
                <a16:creationId xmlns:a16="http://schemas.microsoft.com/office/drawing/2014/main" id="{635C316D-4CC6-AFBF-CF8B-7FA4EEEAE654}"/>
              </a:ext>
            </a:extLst>
          </p:cNvPr>
          <p:cNvPicPr>
            <a:picLocks noChangeAspect="1"/>
          </p:cNvPicPr>
          <p:nvPr/>
        </p:nvPicPr>
        <p:blipFill>
          <a:blip r:embed="rId10"/>
          <a:stretch>
            <a:fillRect/>
          </a:stretch>
        </p:blipFill>
        <p:spPr>
          <a:xfrm>
            <a:off x="6045141" y="4502527"/>
            <a:ext cx="724904" cy="839708"/>
          </a:xfrm>
          <a:prstGeom prst="rect">
            <a:avLst/>
          </a:prstGeom>
        </p:spPr>
      </p:pic>
      <p:sp>
        <p:nvSpPr>
          <p:cNvPr id="56" name="TextBox 55">
            <a:extLst>
              <a:ext uri="{FF2B5EF4-FFF2-40B4-BE49-F238E27FC236}">
                <a16:creationId xmlns:a16="http://schemas.microsoft.com/office/drawing/2014/main" id="{88C858C9-EBBD-04C3-4FB4-A69C6F62B7D7}"/>
              </a:ext>
            </a:extLst>
          </p:cNvPr>
          <p:cNvSpPr txBox="1"/>
          <p:nvPr/>
        </p:nvSpPr>
        <p:spPr>
          <a:xfrm>
            <a:off x="5506836" y="4044206"/>
            <a:ext cx="2082621" cy="369332"/>
          </a:xfrm>
          <a:prstGeom prst="rect">
            <a:avLst/>
          </a:prstGeom>
          <a:noFill/>
        </p:spPr>
        <p:txBody>
          <a:bodyPr wrap="none" rtlCol="0">
            <a:spAutoFit/>
          </a:bodyPr>
          <a:lstStyle/>
          <a:p>
            <a:r>
              <a:rPr lang="en-US" dirty="0">
                <a:latin typeface="Novela" pitchFamily="2" charset="77"/>
              </a:rPr>
              <a:t>Small UI Changes</a:t>
            </a:r>
          </a:p>
        </p:txBody>
      </p:sp>
      <p:sp>
        <p:nvSpPr>
          <p:cNvPr id="57" name="TextBox 56">
            <a:extLst>
              <a:ext uri="{FF2B5EF4-FFF2-40B4-BE49-F238E27FC236}">
                <a16:creationId xmlns:a16="http://schemas.microsoft.com/office/drawing/2014/main" id="{00042BFE-CE33-52DC-CB97-8189865353CC}"/>
              </a:ext>
            </a:extLst>
          </p:cNvPr>
          <p:cNvSpPr txBox="1"/>
          <p:nvPr/>
        </p:nvSpPr>
        <p:spPr>
          <a:xfrm>
            <a:off x="5516191" y="2487516"/>
            <a:ext cx="1821332" cy="369332"/>
          </a:xfrm>
          <a:prstGeom prst="rect">
            <a:avLst/>
          </a:prstGeom>
          <a:noFill/>
        </p:spPr>
        <p:txBody>
          <a:bodyPr wrap="none" rtlCol="0">
            <a:spAutoFit/>
          </a:bodyPr>
          <a:lstStyle/>
          <a:p>
            <a:r>
              <a:rPr lang="en-US" dirty="0">
                <a:latin typeface="Novela" pitchFamily="2" charset="77"/>
              </a:rPr>
              <a:t>Big UI Changes</a:t>
            </a:r>
          </a:p>
        </p:txBody>
      </p:sp>
      <p:cxnSp>
        <p:nvCxnSpPr>
          <p:cNvPr id="58" name="Curved Connector 57">
            <a:extLst>
              <a:ext uri="{FF2B5EF4-FFF2-40B4-BE49-F238E27FC236}">
                <a16:creationId xmlns:a16="http://schemas.microsoft.com/office/drawing/2014/main" id="{4B2BA2C4-E14F-3C6B-5349-C772834AF21B}"/>
              </a:ext>
            </a:extLst>
          </p:cNvPr>
          <p:cNvCxnSpPr>
            <a:cxnSpLocks/>
          </p:cNvCxnSpPr>
          <p:nvPr/>
        </p:nvCxnSpPr>
        <p:spPr>
          <a:xfrm>
            <a:off x="3980103" y="3456537"/>
            <a:ext cx="1410047" cy="772335"/>
          </a:xfrm>
          <a:prstGeom prst="curvedConnector3">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C5B9E25C-1C27-4791-1CFD-9195EB3D5F5E}"/>
              </a:ext>
            </a:extLst>
          </p:cNvPr>
          <p:cNvCxnSpPr/>
          <p:nvPr/>
        </p:nvCxnSpPr>
        <p:spPr>
          <a:xfrm flipV="1">
            <a:off x="3980103" y="2702822"/>
            <a:ext cx="1410047" cy="753715"/>
          </a:xfrm>
          <a:prstGeom prst="curvedConnector3">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9D341081-FCB1-C00D-26EF-EA0183BFD1E7}"/>
              </a:ext>
            </a:extLst>
          </p:cNvPr>
          <p:cNvPicPr>
            <a:picLocks noChangeAspect="1"/>
          </p:cNvPicPr>
          <p:nvPr/>
        </p:nvPicPr>
        <p:blipFill>
          <a:blip r:embed="rId11"/>
          <a:stretch>
            <a:fillRect/>
          </a:stretch>
        </p:blipFill>
        <p:spPr>
          <a:xfrm>
            <a:off x="10963381" y="1056135"/>
            <a:ext cx="610220" cy="1431381"/>
          </a:xfrm>
          <a:prstGeom prst="rect">
            <a:avLst/>
          </a:prstGeom>
        </p:spPr>
      </p:pic>
      <p:cxnSp>
        <p:nvCxnSpPr>
          <p:cNvPr id="61" name="Straight Arrow Connector 60">
            <a:extLst>
              <a:ext uri="{FF2B5EF4-FFF2-40B4-BE49-F238E27FC236}">
                <a16:creationId xmlns:a16="http://schemas.microsoft.com/office/drawing/2014/main" id="{C888E20E-9553-92D7-F329-8ABCB9973905}"/>
              </a:ext>
            </a:extLst>
          </p:cNvPr>
          <p:cNvCxnSpPr>
            <a:cxnSpLocks/>
          </p:cNvCxnSpPr>
          <p:nvPr/>
        </p:nvCxnSpPr>
        <p:spPr>
          <a:xfrm>
            <a:off x="10388689" y="1831057"/>
            <a:ext cx="47197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82A2884-B807-36FF-7E39-031D56813E25}"/>
              </a:ext>
            </a:extLst>
          </p:cNvPr>
          <p:cNvCxnSpPr/>
          <p:nvPr/>
        </p:nvCxnSpPr>
        <p:spPr>
          <a:xfrm>
            <a:off x="6844506" y="1254802"/>
            <a:ext cx="1382020" cy="1097694"/>
          </a:xfrm>
          <a:prstGeom prst="line">
            <a:avLst/>
          </a:prstGeom>
          <a:ln w="5715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7417404-2B03-9B3A-37C2-C0854710AEC3}"/>
              </a:ext>
            </a:extLst>
          </p:cNvPr>
          <p:cNvCxnSpPr>
            <a:cxnSpLocks/>
          </p:cNvCxnSpPr>
          <p:nvPr/>
        </p:nvCxnSpPr>
        <p:spPr>
          <a:xfrm flipH="1">
            <a:off x="6832139" y="1254802"/>
            <a:ext cx="1382020" cy="1097694"/>
          </a:xfrm>
          <a:prstGeom prst="line">
            <a:avLst/>
          </a:prstGeom>
          <a:ln w="57150">
            <a:solidFill>
              <a:srgbClr val="FF9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40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75708-94C5-3948-54CB-005340A5EB4D}"/>
              </a:ext>
            </a:extLst>
          </p:cNvPr>
          <p:cNvPicPr>
            <a:picLocks noChangeAspect="1"/>
          </p:cNvPicPr>
          <p:nvPr/>
        </p:nvPicPr>
        <p:blipFill>
          <a:blip r:embed="rId3"/>
          <a:stretch>
            <a:fillRect/>
          </a:stretch>
        </p:blipFill>
        <p:spPr>
          <a:xfrm>
            <a:off x="1080852" y="1330952"/>
            <a:ext cx="610220" cy="1431381"/>
          </a:xfrm>
          <a:prstGeom prst="rect">
            <a:avLst/>
          </a:prstGeom>
        </p:spPr>
      </p:pic>
      <p:pic>
        <p:nvPicPr>
          <p:cNvPr id="5" name="Content Placeholder 20">
            <a:extLst>
              <a:ext uri="{FF2B5EF4-FFF2-40B4-BE49-F238E27FC236}">
                <a16:creationId xmlns:a16="http://schemas.microsoft.com/office/drawing/2014/main" id="{1C873529-ABA4-99DA-9101-F02D2F9641BE}"/>
              </a:ext>
            </a:extLst>
          </p:cNvPr>
          <p:cNvPicPr>
            <a:picLocks noGrp="1" noChangeAspect="1"/>
          </p:cNvPicPr>
          <p:nvPr>
            <p:ph idx="1"/>
          </p:nvPr>
        </p:nvPicPr>
        <p:blipFill>
          <a:blip r:embed="rId4"/>
          <a:stretch>
            <a:fillRect/>
          </a:stretch>
        </p:blipFill>
        <p:spPr>
          <a:xfrm>
            <a:off x="1954448" y="1096576"/>
            <a:ext cx="9156700" cy="4127500"/>
          </a:xfrm>
        </p:spPr>
      </p:pic>
    </p:spTree>
    <p:extLst>
      <p:ext uri="{BB962C8B-B14F-4D97-AF65-F5344CB8AC3E}">
        <p14:creationId xmlns:p14="http://schemas.microsoft.com/office/powerpoint/2010/main" val="422826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FE1D75-1A03-731C-9526-1A8D524462EE}"/>
              </a:ext>
            </a:extLst>
          </p:cNvPr>
          <p:cNvSpPr/>
          <p:nvPr/>
        </p:nvSpPr>
        <p:spPr>
          <a:xfrm>
            <a:off x="0" y="0"/>
            <a:ext cx="12192000" cy="6858000"/>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21" name="TextBox 20">
            <a:extLst>
              <a:ext uri="{FF2B5EF4-FFF2-40B4-BE49-F238E27FC236}">
                <a16:creationId xmlns:a16="http://schemas.microsoft.com/office/drawing/2014/main" id="{9F22B655-A0EE-5A7C-CB13-62A6651FA196}"/>
              </a:ext>
            </a:extLst>
          </p:cNvPr>
          <p:cNvSpPr txBox="1"/>
          <p:nvPr/>
        </p:nvSpPr>
        <p:spPr>
          <a:xfrm>
            <a:off x="5765653" y="2687504"/>
            <a:ext cx="6425456" cy="2123658"/>
          </a:xfrm>
          <a:prstGeom prst="rect">
            <a:avLst/>
          </a:prstGeom>
          <a:noFill/>
        </p:spPr>
        <p:txBody>
          <a:bodyPr wrap="square" rtlCol="0">
            <a:spAutoFit/>
          </a:bodyPr>
          <a:lstStyle/>
          <a:p>
            <a:pPr indent="15875"/>
            <a:r>
              <a:rPr lang="en-US" sz="4400" dirty="0">
                <a:latin typeface="Novela" pitchFamily="2" charset="77"/>
              </a:rPr>
              <a:t>Support routines and align with your user community</a:t>
            </a:r>
          </a:p>
        </p:txBody>
      </p:sp>
      <p:pic>
        <p:nvPicPr>
          <p:cNvPr id="23" name="Picture 22" descr="A close-up of a person&#10;&#10;Description automatically generated">
            <a:extLst>
              <a:ext uri="{FF2B5EF4-FFF2-40B4-BE49-F238E27FC236}">
                <a16:creationId xmlns:a16="http://schemas.microsoft.com/office/drawing/2014/main" id="{13FA4BE1-6129-9FDD-2A83-668669761B62}"/>
              </a:ext>
            </a:extLst>
          </p:cNvPr>
          <p:cNvPicPr>
            <a:picLocks noChangeAspect="1"/>
          </p:cNvPicPr>
          <p:nvPr/>
        </p:nvPicPr>
        <p:blipFill>
          <a:blip r:embed="rId3"/>
          <a:stretch>
            <a:fillRect/>
          </a:stretch>
        </p:blipFill>
        <p:spPr>
          <a:xfrm>
            <a:off x="1153043" y="595840"/>
            <a:ext cx="3824493" cy="5666317"/>
          </a:xfrm>
          <a:prstGeom prst="rect">
            <a:avLst/>
          </a:prstGeom>
        </p:spPr>
      </p:pic>
      <p:pic>
        <p:nvPicPr>
          <p:cNvPr id="19" name="Picture 18" descr="A blue and orange outline of a person with a computer&#10;&#10;Description automatically generated">
            <a:extLst>
              <a:ext uri="{FF2B5EF4-FFF2-40B4-BE49-F238E27FC236}">
                <a16:creationId xmlns:a16="http://schemas.microsoft.com/office/drawing/2014/main" id="{5C855154-6486-ADAF-F5D3-2E1BC95140BF}"/>
              </a:ext>
            </a:extLst>
          </p:cNvPr>
          <p:cNvPicPr>
            <a:picLocks noChangeAspect="1"/>
          </p:cNvPicPr>
          <p:nvPr/>
        </p:nvPicPr>
        <p:blipFill>
          <a:blip r:embed="rId4"/>
          <a:stretch>
            <a:fillRect/>
          </a:stretch>
        </p:blipFill>
        <p:spPr>
          <a:xfrm>
            <a:off x="1153043" y="595839"/>
            <a:ext cx="3824493" cy="5666317"/>
          </a:xfrm>
          <a:prstGeom prst="rect">
            <a:avLst/>
          </a:prstGeom>
        </p:spPr>
      </p:pic>
      <p:pic>
        <p:nvPicPr>
          <p:cNvPr id="24" name="Picture 23">
            <a:extLst>
              <a:ext uri="{FF2B5EF4-FFF2-40B4-BE49-F238E27FC236}">
                <a16:creationId xmlns:a16="http://schemas.microsoft.com/office/drawing/2014/main" id="{90D03ADC-A792-F6C1-2C1F-677B9F172B3E}"/>
              </a:ext>
            </a:extLst>
          </p:cNvPr>
          <p:cNvPicPr>
            <a:picLocks noChangeAspect="1"/>
          </p:cNvPicPr>
          <p:nvPr/>
        </p:nvPicPr>
        <p:blipFill>
          <a:blip r:embed="rId5"/>
          <a:stretch>
            <a:fillRect/>
          </a:stretch>
        </p:blipFill>
        <p:spPr>
          <a:xfrm>
            <a:off x="9296831" y="1177297"/>
            <a:ext cx="626102" cy="1468636"/>
          </a:xfrm>
          <a:prstGeom prst="rect">
            <a:avLst/>
          </a:prstGeom>
        </p:spPr>
      </p:pic>
      <p:sp>
        <p:nvSpPr>
          <p:cNvPr id="26" name="Oval 25">
            <a:extLst>
              <a:ext uri="{FF2B5EF4-FFF2-40B4-BE49-F238E27FC236}">
                <a16:creationId xmlns:a16="http://schemas.microsoft.com/office/drawing/2014/main" id="{CDA35D46-DDDA-76EF-3C67-45BA301961AE}"/>
              </a:ext>
            </a:extLst>
          </p:cNvPr>
          <p:cNvSpPr/>
          <p:nvPr/>
        </p:nvSpPr>
        <p:spPr>
          <a:xfrm>
            <a:off x="7500368" y="1749287"/>
            <a:ext cx="723230" cy="735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pic>
        <p:nvPicPr>
          <p:cNvPr id="25" name="Picture 24">
            <a:extLst>
              <a:ext uri="{FF2B5EF4-FFF2-40B4-BE49-F238E27FC236}">
                <a16:creationId xmlns:a16="http://schemas.microsoft.com/office/drawing/2014/main" id="{557195CD-AE1E-EC2C-C7C5-CE9F90652E71}"/>
              </a:ext>
            </a:extLst>
          </p:cNvPr>
          <p:cNvPicPr>
            <a:picLocks noChangeAspect="1"/>
          </p:cNvPicPr>
          <p:nvPr/>
        </p:nvPicPr>
        <p:blipFill>
          <a:blip r:embed="rId6"/>
          <a:stretch>
            <a:fillRect/>
          </a:stretch>
        </p:blipFill>
        <p:spPr>
          <a:xfrm rot="14359248">
            <a:off x="7855330" y="1083659"/>
            <a:ext cx="762561" cy="1634661"/>
          </a:xfrm>
          <a:prstGeom prst="rect">
            <a:avLst/>
          </a:prstGeom>
        </p:spPr>
      </p:pic>
    </p:spTree>
    <p:extLst>
      <p:ext uri="{BB962C8B-B14F-4D97-AF65-F5344CB8AC3E}">
        <p14:creationId xmlns:p14="http://schemas.microsoft.com/office/powerpoint/2010/main" val="111055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ADD71B60-992C-CD18-782F-EC35EFDD14C1}"/>
              </a:ext>
            </a:extLst>
          </p:cNvPr>
          <p:cNvSpPr>
            <a:spLocks noChangeAspect="1"/>
          </p:cNvSpPr>
          <p:nvPr/>
        </p:nvSpPr>
        <p:spPr>
          <a:xfrm>
            <a:off x="5127334" y="-1143000"/>
            <a:ext cx="9144000" cy="9144000"/>
          </a:xfrm>
          <a:prstGeom prst="ellipse">
            <a:avLst/>
          </a:prstGeom>
          <a:solidFill>
            <a:srgbClr val="70D6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16" name="Oval 15">
            <a:extLst>
              <a:ext uri="{FF2B5EF4-FFF2-40B4-BE49-F238E27FC236}">
                <a16:creationId xmlns:a16="http://schemas.microsoft.com/office/drawing/2014/main" id="{7DE019F0-A24A-FB61-80C3-D0C732B70597}"/>
              </a:ext>
            </a:extLst>
          </p:cNvPr>
          <p:cNvSpPr>
            <a:spLocks noChangeAspect="1"/>
          </p:cNvSpPr>
          <p:nvPr/>
        </p:nvSpPr>
        <p:spPr>
          <a:xfrm>
            <a:off x="-1863371" y="-1143000"/>
            <a:ext cx="9144000" cy="9144000"/>
          </a:xfrm>
          <a:prstGeom prst="ellipse">
            <a:avLst/>
          </a:prstGeom>
          <a:solidFill>
            <a:srgbClr val="FF977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pic>
        <p:nvPicPr>
          <p:cNvPr id="12" name="Picture 11" descr="A screenshot of a computer&#10;&#10;Description automatically generated with low confidence">
            <a:extLst>
              <a:ext uri="{FF2B5EF4-FFF2-40B4-BE49-F238E27FC236}">
                <a16:creationId xmlns:a16="http://schemas.microsoft.com/office/drawing/2014/main" id="{11528411-F6EE-B35D-1702-2CD043FC8EEF}"/>
              </a:ext>
            </a:extLst>
          </p:cNvPr>
          <p:cNvPicPr>
            <a:picLocks noChangeAspect="1"/>
          </p:cNvPicPr>
          <p:nvPr/>
        </p:nvPicPr>
        <p:blipFill>
          <a:blip r:embed="rId3"/>
          <a:stretch>
            <a:fillRect/>
          </a:stretch>
        </p:blipFill>
        <p:spPr>
          <a:xfrm>
            <a:off x="3340197" y="1470357"/>
            <a:ext cx="887630" cy="1149885"/>
          </a:xfrm>
          <a:prstGeom prst="rect">
            <a:avLst/>
          </a:prstGeom>
        </p:spPr>
      </p:pic>
      <p:pic>
        <p:nvPicPr>
          <p:cNvPr id="4" name="Picture 3">
            <a:extLst>
              <a:ext uri="{FF2B5EF4-FFF2-40B4-BE49-F238E27FC236}">
                <a16:creationId xmlns:a16="http://schemas.microsoft.com/office/drawing/2014/main" id="{D9971038-F745-1C9C-7553-E8C3B3E256C7}"/>
              </a:ext>
            </a:extLst>
          </p:cNvPr>
          <p:cNvPicPr>
            <a:picLocks noChangeAspect="1"/>
          </p:cNvPicPr>
          <p:nvPr/>
        </p:nvPicPr>
        <p:blipFill rotWithShape="1">
          <a:blip r:embed="rId4"/>
          <a:srcRect l="-1" t="-3780" r="111"/>
          <a:stretch/>
        </p:blipFill>
        <p:spPr>
          <a:xfrm>
            <a:off x="5577405" y="2690600"/>
            <a:ext cx="6295894" cy="1130011"/>
          </a:xfrm>
          <a:prstGeom prst="rect">
            <a:avLst/>
          </a:prstGeom>
        </p:spPr>
      </p:pic>
      <p:pic>
        <p:nvPicPr>
          <p:cNvPr id="6" name="Picture 5" descr="A red text on a black background&#10;&#10;Description automatically generated">
            <a:extLst>
              <a:ext uri="{FF2B5EF4-FFF2-40B4-BE49-F238E27FC236}">
                <a16:creationId xmlns:a16="http://schemas.microsoft.com/office/drawing/2014/main" id="{56E25DEC-2896-E626-495C-43385D20DE36}"/>
              </a:ext>
            </a:extLst>
          </p:cNvPr>
          <p:cNvPicPr>
            <a:picLocks noChangeAspect="1"/>
          </p:cNvPicPr>
          <p:nvPr/>
        </p:nvPicPr>
        <p:blipFill>
          <a:blip r:embed="rId5"/>
          <a:stretch>
            <a:fillRect/>
          </a:stretch>
        </p:blipFill>
        <p:spPr>
          <a:xfrm>
            <a:off x="647989" y="2298988"/>
            <a:ext cx="4017818" cy="2260023"/>
          </a:xfrm>
          <a:prstGeom prst="rect">
            <a:avLst/>
          </a:prstGeom>
        </p:spPr>
      </p:pic>
      <p:graphicFrame>
        <p:nvGraphicFramePr>
          <p:cNvPr id="7" name="Table 6">
            <a:extLst>
              <a:ext uri="{FF2B5EF4-FFF2-40B4-BE49-F238E27FC236}">
                <a16:creationId xmlns:a16="http://schemas.microsoft.com/office/drawing/2014/main" id="{15D19D37-A24F-1079-9191-C38F3A0565E9}"/>
              </a:ext>
            </a:extLst>
          </p:cNvPr>
          <p:cNvGraphicFramePr>
            <a:graphicFrameLocks noGrp="1"/>
          </p:cNvGraphicFramePr>
          <p:nvPr>
            <p:extLst>
              <p:ext uri="{D42A27DB-BD31-4B8C-83A1-F6EECF244321}">
                <p14:modId xmlns:p14="http://schemas.microsoft.com/office/powerpoint/2010/main" val="3123389006"/>
              </p:ext>
            </p:extLst>
          </p:nvPr>
        </p:nvGraphicFramePr>
        <p:xfrm>
          <a:off x="1332227" y="318991"/>
          <a:ext cx="2895600" cy="853440"/>
        </p:xfrm>
        <a:graphic>
          <a:graphicData uri="http://schemas.openxmlformats.org/drawingml/2006/table">
            <a:tbl>
              <a:tblPr/>
              <a:tblGrid>
                <a:gridCol w="1569720">
                  <a:extLst>
                    <a:ext uri="{9D8B030D-6E8A-4147-A177-3AD203B41FA5}">
                      <a16:colId xmlns:a16="http://schemas.microsoft.com/office/drawing/2014/main" val="3915167225"/>
                    </a:ext>
                  </a:extLst>
                </a:gridCol>
                <a:gridCol w="1325880">
                  <a:extLst>
                    <a:ext uri="{9D8B030D-6E8A-4147-A177-3AD203B41FA5}">
                      <a16:colId xmlns:a16="http://schemas.microsoft.com/office/drawing/2014/main" val="2639049377"/>
                    </a:ext>
                  </a:extLst>
                </a:gridCol>
              </a:tblGrid>
              <a:tr h="822960">
                <a:tc>
                  <a:txBody>
                    <a:bodyPr/>
                    <a:lstStyle/>
                    <a:p>
                      <a:pPr algn="ctr" rtl="0" fontAlgn="base">
                        <a:spcBef>
                          <a:spcPts val="0"/>
                        </a:spcBef>
                        <a:spcAft>
                          <a:spcPts val="0"/>
                        </a:spcAft>
                      </a:pPr>
                      <a:endParaRPr lang="en-US" sz="1000" b="0" i="0" u="none" strike="noStrike" dirty="0">
                        <a:solidFill>
                          <a:srgbClr val="000000"/>
                        </a:solidFill>
                        <a:effectLst/>
                        <a:latin typeface="Basier Square Narrow" pitchFamily="2" charset="77"/>
                      </a:endParaRPr>
                    </a:p>
                  </a:txBody>
                  <a:tcPr marL="73025" marR="73025" anchor="ctr">
                    <a:lnL w="38100"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000" b="0" i="0" u="none" strike="noStrike" dirty="0">
                          <a:solidFill>
                            <a:srgbClr val="000000"/>
                          </a:solidFill>
                          <a:effectLst/>
                          <a:latin typeface="Basier Square Narrow" pitchFamily="2" charset="77"/>
                        </a:rPr>
                        <a:t>University of Utah</a:t>
                      </a:r>
                      <a:endParaRPr lang="en-US" b="0" i="0" dirty="0">
                        <a:effectLst/>
                        <a:latin typeface="Basier Square Narrow" pitchFamily="2" charset="77"/>
                      </a:endParaRPr>
                    </a:p>
                    <a:p>
                      <a:pPr algn="ctr" rtl="0" fontAlgn="ctr">
                        <a:spcBef>
                          <a:spcPts val="0"/>
                        </a:spcBef>
                        <a:spcAft>
                          <a:spcPts val="0"/>
                        </a:spcAft>
                      </a:pPr>
                      <a:r>
                        <a:rPr lang="en-US" sz="1000" b="0" i="0" u="none" strike="noStrike" dirty="0">
                          <a:solidFill>
                            <a:srgbClr val="000000"/>
                          </a:solidFill>
                          <a:effectLst/>
                          <a:latin typeface="Basier Square Narrow" pitchFamily="2" charset="77"/>
                        </a:rPr>
                        <a:t>Institutional Review Board</a:t>
                      </a:r>
                      <a:endParaRPr lang="en-US" dirty="0">
                        <a:effectLst/>
                      </a:endParaRPr>
                    </a:p>
                    <a:p>
                      <a:pPr algn="ctr" rtl="0" fontAlgn="ctr">
                        <a:spcBef>
                          <a:spcPts val="0"/>
                        </a:spcBef>
                        <a:spcAft>
                          <a:spcPts val="0"/>
                        </a:spcAft>
                      </a:pPr>
                      <a:r>
                        <a:rPr lang="en-US" sz="1000" b="0" i="0" u="none" strike="noStrike" dirty="0">
                          <a:solidFill>
                            <a:srgbClr val="000000"/>
                          </a:solidFill>
                          <a:effectLst/>
                          <a:latin typeface="Basier Square Narrow" pitchFamily="2" charset="77"/>
                        </a:rPr>
                        <a:t>Approved 6/20/2023</a:t>
                      </a:r>
                      <a:endParaRPr lang="en-US" dirty="0">
                        <a:effectLst/>
                      </a:endParaRPr>
                    </a:p>
                    <a:p>
                      <a:pPr algn="ctr" rtl="0" fontAlgn="ctr">
                        <a:spcBef>
                          <a:spcPts val="0"/>
                        </a:spcBef>
                        <a:spcAft>
                          <a:spcPts val="0"/>
                        </a:spcAft>
                      </a:pPr>
                      <a:r>
                        <a:rPr lang="en-US" sz="1000" b="0" i="0" u="none" strike="noStrike" dirty="0">
                          <a:solidFill>
                            <a:srgbClr val="000000"/>
                          </a:solidFill>
                          <a:effectLst/>
                          <a:latin typeface="Basier Square Narrow" pitchFamily="2" charset="77"/>
                        </a:rPr>
                        <a:t> </a:t>
                      </a:r>
                      <a:endParaRPr lang="en-US" dirty="0">
                        <a:effectLst/>
                      </a:endParaRPr>
                    </a:p>
                    <a:p>
                      <a:pPr algn="ctr" rtl="0" fontAlgn="ctr">
                        <a:spcBef>
                          <a:spcPts val="0"/>
                        </a:spcBef>
                        <a:spcAft>
                          <a:spcPts val="0"/>
                        </a:spcAft>
                      </a:pPr>
                      <a:r>
                        <a:rPr lang="en-US" sz="1000" b="0" i="0" u="none" strike="noStrike" dirty="0">
                          <a:solidFill>
                            <a:srgbClr val="000000"/>
                          </a:solidFill>
                          <a:effectLst/>
                          <a:latin typeface="Basier Square Narrow" pitchFamily="2" charset="77"/>
                        </a:rPr>
                        <a:t>IRB_00164765</a:t>
                      </a:r>
                      <a:endParaRPr lang="en-US" dirty="0">
                        <a:effectLst/>
                      </a:endParaRPr>
                    </a:p>
                  </a:txBody>
                  <a:tcPr marL="73025" marR="73025" anchor="ctr">
                    <a:lnL>
                      <a:noFill/>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498666"/>
                  </a:ext>
                </a:extLst>
              </a:tr>
            </a:tbl>
          </a:graphicData>
        </a:graphic>
      </p:graphicFrame>
      <p:pic>
        <p:nvPicPr>
          <p:cNvPr id="10" name="Content Placeholder 8" descr="A computer with a yellow person on the screen&#10;&#10;Description automatically generated">
            <a:extLst>
              <a:ext uri="{FF2B5EF4-FFF2-40B4-BE49-F238E27FC236}">
                <a16:creationId xmlns:a16="http://schemas.microsoft.com/office/drawing/2014/main" id="{CAD864AA-7FEC-80C1-7487-2205A785B643}"/>
              </a:ext>
            </a:extLst>
          </p:cNvPr>
          <p:cNvPicPr>
            <a:picLocks noGrp="1" noChangeAspect="1"/>
          </p:cNvPicPr>
          <p:nvPr>
            <p:ph idx="1"/>
          </p:nvPr>
        </p:nvPicPr>
        <p:blipFill>
          <a:blip r:embed="rId6"/>
          <a:stretch>
            <a:fillRect/>
          </a:stretch>
        </p:blipFill>
        <p:spPr>
          <a:xfrm>
            <a:off x="2010678" y="1719476"/>
            <a:ext cx="1411156" cy="799872"/>
          </a:xfrm>
        </p:spPr>
      </p:pic>
      <p:pic>
        <p:nvPicPr>
          <p:cNvPr id="11" name="Picture 10">
            <a:extLst>
              <a:ext uri="{FF2B5EF4-FFF2-40B4-BE49-F238E27FC236}">
                <a16:creationId xmlns:a16="http://schemas.microsoft.com/office/drawing/2014/main" id="{D2B06A98-7041-6E67-EFB2-9C5A9A1A07AA}"/>
              </a:ext>
            </a:extLst>
          </p:cNvPr>
          <p:cNvPicPr>
            <a:picLocks noChangeAspect="1"/>
          </p:cNvPicPr>
          <p:nvPr/>
        </p:nvPicPr>
        <p:blipFill>
          <a:blip r:embed="rId7"/>
          <a:stretch>
            <a:fillRect/>
          </a:stretch>
        </p:blipFill>
        <p:spPr>
          <a:xfrm>
            <a:off x="1288778" y="1656109"/>
            <a:ext cx="1578466" cy="407346"/>
          </a:xfrm>
          <a:prstGeom prst="rect">
            <a:avLst/>
          </a:prstGeom>
        </p:spPr>
      </p:pic>
      <p:pic>
        <p:nvPicPr>
          <p:cNvPr id="13" name="Picture 12">
            <a:extLst>
              <a:ext uri="{FF2B5EF4-FFF2-40B4-BE49-F238E27FC236}">
                <a16:creationId xmlns:a16="http://schemas.microsoft.com/office/drawing/2014/main" id="{BA95B401-1496-FA72-0FBD-ACA6E21D8A9F}"/>
              </a:ext>
            </a:extLst>
          </p:cNvPr>
          <p:cNvPicPr>
            <a:picLocks noChangeAspect="1"/>
          </p:cNvPicPr>
          <p:nvPr/>
        </p:nvPicPr>
        <p:blipFill>
          <a:blip r:embed="rId8"/>
          <a:stretch>
            <a:fillRect/>
          </a:stretch>
        </p:blipFill>
        <p:spPr>
          <a:xfrm>
            <a:off x="1288778" y="4600187"/>
            <a:ext cx="1231746" cy="294925"/>
          </a:xfrm>
          <a:prstGeom prst="rect">
            <a:avLst/>
          </a:prstGeom>
        </p:spPr>
      </p:pic>
      <p:pic>
        <p:nvPicPr>
          <p:cNvPr id="14" name="Picture 13">
            <a:extLst>
              <a:ext uri="{FF2B5EF4-FFF2-40B4-BE49-F238E27FC236}">
                <a16:creationId xmlns:a16="http://schemas.microsoft.com/office/drawing/2014/main" id="{212B9FCD-83D1-F6E3-818B-964C68FCCF00}"/>
              </a:ext>
            </a:extLst>
          </p:cNvPr>
          <p:cNvPicPr>
            <a:picLocks noChangeAspect="1"/>
          </p:cNvPicPr>
          <p:nvPr/>
        </p:nvPicPr>
        <p:blipFill>
          <a:blip r:embed="rId9"/>
          <a:stretch>
            <a:fillRect/>
          </a:stretch>
        </p:blipFill>
        <p:spPr>
          <a:xfrm>
            <a:off x="3363744" y="4570560"/>
            <a:ext cx="840536" cy="294925"/>
          </a:xfrm>
          <a:prstGeom prst="rect">
            <a:avLst/>
          </a:prstGeom>
        </p:spPr>
      </p:pic>
      <p:pic>
        <p:nvPicPr>
          <p:cNvPr id="15" name="Picture 14" descr="A screenshot of a social media post&#10;&#10;Description automatically generated with low confidence">
            <a:extLst>
              <a:ext uri="{FF2B5EF4-FFF2-40B4-BE49-F238E27FC236}">
                <a16:creationId xmlns:a16="http://schemas.microsoft.com/office/drawing/2014/main" id="{F632F0CB-2110-FAB6-DBE5-AF5CE3C3CD61}"/>
              </a:ext>
            </a:extLst>
          </p:cNvPr>
          <p:cNvPicPr>
            <a:picLocks noChangeAspect="1"/>
          </p:cNvPicPr>
          <p:nvPr/>
        </p:nvPicPr>
        <p:blipFill>
          <a:blip r:embed="rId10"/>
          <a:stretch>
            <a:fillRect/>
          </a:stretch>
        </p:blipFill>
        <p:spPr>
          <a:xfrm>
            <a:off x="1345142" y="5369208"/>
            <a:ext cx="3572282" cy="802067"/>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D3D085AE-776C-494D-AE2A-183E90E34824}"/>
              </a:ext>
            </a:extLst>
          </p:cNvPr>
          <p:cNvPicPr>
            <a:picLocks noChangeAspect="1"/>
          </p:cNvPicPr>
          <p:nvPr/>
        </p:nvPicPr>
        <p:blipFill>
          <a:blip r:embed="rId11"/>
          <a:stretch>
            <a:fillRect/>
          </a:stretch>
        </p:blipFill>
        <p:spPr>
          <a:xfrm>
            <a:off x="1743871" y="342236"/>
            <a:ext cx="860305" cy="830195"/>
          </a:xfrm>
          <a:prstGeom prst="rect">
            <a:avLst/>
          </a:prstGeom>
        </p:spPr>
      </p:pic>
    </p:spTree>
    <p:extLst>
      <p:ext uri="{BB962C8B-B14F-4D97-AF65-F5344CB8AC3E}">
        <p14:creationId xmlns:p14="http://schemas.microsoft.com/office/powerpoint/2010/main" val="319966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7195848-70CD-BBE8-2C36-E82CC5A6845D}"/>
              </a:ext>
            </a:extLst>
          </p:cNvPr>
          <p:cNvSpPr txBox="1"/>
          <p:nvPr/>
        </p:nvSpPr>
        <p:spPr>
          <a:xfrm>
            <a:off x="6350984" y="8478982"/>
            <a:ext cx="2374368" cy="646331"/>
          </a:xfrm>
          <a:prstGeom prst="rect">
            <a:avLst/>
          </a:prstGeom>
          <a:noFill/>
        </p:spPr>
        <p:txBody>
          <a:bodyPr wrap="none" rtlCol="0">
            <a:spAutoFit/>
          </a:bodyPr>
          <a:lstStyle/>
          <a:p>
            <a:r>
              <a:rPr lang="en-US" sz="3600" dirty="0">
                <a:latin typeface="Novela" pitchFamily="2" charset="77"/>
              </a:rPr>
              <a:t>Resources</a:t>
            </a:r>
          </a:p>
        </p:txBody>
      </p:sp>
      <p:pic>
        <p:nvPicPr>
          <p:cNvPr id="26" name="Content Placeholder 8" descr="A computer with a yellow person on the screen&#10;&#10;Description automatically generated">
            <a:extLst>
              <a:ext uri="{FF2B5EF4-FFF2-40B4-BE49-F238E27FC236}">
                <a16:creationId xmlns:a16="http://schemas.microsoft.com/office/drawing/2014/main" id="{46A0674C-9BFD-E2C3-3580-677536DF5FED}"/>
              </a:ext>
            </a:extLst>
          </p:cNvPr>
          <p:cNvPicPr>
            <a:picLocks noGrp="1" noChangeAspect="1"/>
          </p:cNvPicPr>
          <p:nvPr>
            <p:ph idx="1"/>
          </p:nvPr>
        </p:nvPicPr>
        <p:blipFill>
          <a:blip r:embed="rId3"/>
          <a:stretch>
            <a:fillRect/>
          </a:stretch>
        </p:blipFill>
        <p:spPr>
          <a:xfrm>
            <a:off x="369640" y="3429000"/>
            <a:ext cx="1411156" cy="799872"/>
          </a:xfrm>
        </p:spPr>
      </p:pic>
      <p:pic>
        <p:nvPicPr>
          <p:cNvPr id="27" name="Picture 26">
            <a:extLst>
              <a:ext uri="{FF2B5EF4-FFF2-40B4-BE49-F238E27FC236}">
                <a16:creationId xmlns:a16="http://schemas.microsoft.com/office/drawing/2014/main" id="{A5AF3A5A-2C2B-A0F9-01F5-ECB6D6114BFF}"/>
              </a:ext>
            </a:extLst>
          </p:cNvPr>
          <p:cNvPicPr>
            <a:picLocks noChangeAspect="1"/>
          </p:cNvPicPr>
          <p:nvPr/>
        </p:nvPicPr>
        <p:blipFill>
          <a:blip r:embed="rId4"/>
          <a:stretch>
            <a:fillRect/>
          </a:stretch>
        </p:blipFill>
        <p:spPr>
          <a:xfrm>
            <a:off x="392152" y="2687088"/>
            <a:ext cx="1578466" cy="407346"/>
          </a:xfrm>
          <a:prstGeom prst="rect">
            <a:avLst/>
          </a:prstGeom>
        </p:spPr>
      </p:pic>
      <p:cxnSp>
        <p:nvCxnSpPr>
          <p:cNvPr id="28" name="Straight Arrow Connector 27">
            <a:extLst>
              <a:ext uri="{FF2B5EF4-FFF2-40B4-BE49-F238E27FC236}">
                <a16:creationId xmlns:a16="http://schemas.microsoft.com/office/drawing/2014/main" id="{CD682354-EDA0-6822-38EE-14E8197B8A2C}"/>
              </a:ext>
            </a:extLst>
          </p:cNvPr>
          <p:cNvCxnSpPr>
            <a:cxnSpLocks/>
          </p:cNvCxnSpPr>
          <p:nvPr/>
        </p:nvCxnSpPr>
        <p:spPr>
          <a:xfrm>
            <a:off x="2054109" y="3456537"/>
            <a:ext cx="766092"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93D4D6D-F9EA-D8A4-328E-84EBC8C58E94}"/>
              </a:ext>
            </a:extLst>
          </p:cNvPr>
          <p:cNvPicPr>
            <a:picLocks noChangeAspect="1"/>
          </p:cNvPicPr>
          <p:nvPr/>
        </p:nvPicPr>
        <p:blipFill>
          <a:blip r:embed="rId5"/>
          <a:stretch>
            <a:fillRect/>
          </a:stretch>
        </p:blipFill>
        <p:spPr>
          <a:xfrm>
            <a:off x="2687111" y="2982307"/>
            <a:ext cx="1231746" cy="294925"/>
          </a:xfrm>
          <a:prstGeom prst="rect">
            <a:avLst/>
          </a:prstGeom>
        </p:spPr>
      </p:pic>
      <p:pic>
        <p:nvPicPr>
          <p:cNvPr id="30" name="Picture 29">
            <a:extLst>
              <a:ext uri="{FF2B5EF4-FFF2-40B4-BE49-F238E27FC236}">
                <a16:creationId xmlns:a16="http://schemas.microsoft.com/office/drawing/2014/main" id="{F4C1B5CF-0717-2CF8-5FC9-66BBC9F250C4}"/>
              </a:ext>
            </a:extLst>
          </p:cNvPr>
          <p:cNvPicPr>
            <a:picLocks noChangeAspect="1"/>
          </p:cNvPicPr>
          <p:nvPr/>
        </p:nvPicPr>
        <p:blipFill>
          <a:blip r:embed="rId6"/>
          <a:stretch>
            <a:fillRect/>
          </a:stretch>
        </p:blipFill>
        <p:spPr>
          <a:xfrm>
            <a:off x="2979884" y="3396435"/>
            <a:ext cx="840536" cy="294925"/>
          </a:xfrm>
          <a:prstGeom prst="rect">
            <a:avLst/>
          </a:prstGeom>
        </p:spPr>
      </p:pic>
      <p:grpSp>
        <p:nvGrpSpPr>
          <p:cNvPr id="31" name="Group 30">
            <a:extLst>
              <a:ext uri="{FF2B5EF4-FFF2-40B4-BE49-F238E27FC236}">
                <a16:creationId xmlns:a16="http://schemas.microsoft.com/office/drawing/2014/main" id="{0BCEC3CC-1A75-CA26-7026-6744645B5333}"/>
              </a:ext>
            </a:extLst>
          </p:cNvPr>
          <p:cNvGrpSpPr/>
          <p:nvPr/>
        </p:nvGrpSpPr>
        <p:grpSpPr>
          <a:xfrm>
            <a:off x="5601326" y="1134895"/>
            <a:ext cx="887630" cy="1149885"/>
            <a:chOff x="5290887" y="3115336"/>
            <a:chExt cx="1104925" cy="1431381"/>
          </a:xfrm>
        </p:grpSpPr>
        <p:pic>
          <p:nvPicPr>
            <p:cNvPr id="32" name="Picture 31" descr="A yellow and blue rectangular object&#10;&#10;Description automatically generated">
              <a:extLst>
                <a:ext uri="{FF2B5EF4-FFF2-40B4-BE49-F238E27FC236}">
                  <a16:creationId xmlns:a16="http://schemas.microsoft.com/office/drawing/2014/main" id="{601A0BF6-3EDB-90CE-994D-F84A63AE3213}"/>
                </a:ext>
              </a:extLst>
            </p:cNvPr>
            <p:cNvPicPr>
              <a:picLocks noChangeAspect="1"/>
            </p:cNvPicPr>
            <p:nvPr/>
          </p:nvPicPr>
          <p:blipFill>
            <a:blip r:embed="rId7"/>
            <a:stretch>
              <a:fillRect/>
            </a:stretch>
          </p:blipFill>
          <p:spPr>
            <a:xfrm>
              <a:off x="5290887" y="3115336"/>
              <a:ext cx="1104925" cy="1431381"/>
            </a:xfrm>
            <a:prstGeom prst="rect">
              <a:avLst/>
            </a:prstGeom>
          </p:spPr>
        </p:pic>
        <p:sp>
          <p:nvSpPr>
            <p:cNvPr id="33" name="TextBox 32">
              <a:extLst>
                <a:ext uri="{FF2B5EF4-FFF2-40B4-BE49-F238E27FC236}">
                  <a16:creationId xmlns:a16="http://schemas.microsoft.com/office/drawing/2014/main" id="{C185C4CD-27B4-3095-F0B9-DD4659D9706A}"/>
                </a:ext>
              </a:extLst>
            </p:cNvPr>
            <p:cNvSpPr txBox="1"/>
            <p:nvPr/>
          </p:nvSpPr>
          <p:spPr>
            <a:xfrm>
              <a:off x="5322732" y="3130369"/>
              <a:ext cx="1006093" cy="383122"/>
            </a:xfrm>
            <a:prstGeom prst="rect">
              <a:avLst/>
            </a:prstGeom>
            <a:noFill/>
          </p:spPr>
          <p:txBody>
            <a:bodyPr wrap="none" rtlCol="0">
              <a:spAutoFit/>
            </a:bodyPr>
            <a:lstStyle/>
            <a:p>
              <a:r>
                <a:rPr lang="en-US" sz="1400" dirty="0">
                  <a:solidFill>
                    <a:schemeClr val="bg1"/>
                  </a:solidFill>
                  <a:latin typeface="Basier Square Narrow" pitchFamily="2" charset="77"/>
                </a:rPr>
                <a:t>JOURNAL</a:t>
              </a:r>
            </a:p>
          </p:txBody>
        </p:sp>
      </p:grpSp>
      <p:cxnSp>
        <p:nvCxnSpPr>
          <p:cNvPr id="34" name="Straight Arrow Connector 33">
            <a:extLst>
              <a:ext uri="{FF2B5EF4-FFF2-40B4-BE49-F238E27FC236}">
                <a16:creationId xmlns:a16="http://schemas.microsoft.com/office/drawing/2014/main" id="{4B467684-B562-D380-4795-F3843EAE0778}"/>
              </a:ext>
            </a:extLst>
          </p:cNvPr>
          <p:cNvCxnSpPr>
            <a:cxnSpLocks/>
          </p:cNvCxnSpPr>
          <p:nvPr/>
        </p:nvCxnSpPr>
        <p:spPr>
          <a:xfrm>
            <a:off x="6585509" y="1831057"/>
            <a:ext cx="38304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A picture containing circle, graphics&#10;&#10;Description automatically generated">
            <a:extLst>
              <a:ext uri="{FF2B5EF4-FFF2-40B4-BE49-F238E27FC236}">
                <a16:creationId xmlns:a16="http://schemas.microsoft.com/office/drawing/2014/main" id="{5C6F1202-4BDF-081F-BE20-3E3551A3D931}"/>
              </a:ext>
            </a:extLst>
          </p:cNvPr>
          <p:cNvPicPr>
            <a:picLocks noChangeAspect="1"/>
          </p:cNvPicPr>
          <p:nvPr/>
        </p:nvPicPr>
        <p:blipFill>
          <a:blip r:embed="rId8"/>
          <a:stretch>
            <a:fillRect/>
          </a:stretch>
        </p:blipFill>
        <p:spPr>
          <a:xfrm>
            <a:off x="7116397" y="1396753"/>
            <a:ext cx="835836" cy="835836"/>
          </a:xfrm>
          <a:prstGeom prst="rect">
            <a:avLst/>
          </a:prstGeom>
        </p:spPr>
      </p:pic>
      <p:pic>
        <p:nvPicPr>
          <p:cNvPr id="36" name="Picture 35" descr="A screenshot of a computer&#10;&#10;Description automatically generated with low confidence">
            <a:extLst>
              <a:ext uri="{FF2B5EF4-FFF2-40B4-BE49-F238E27FC236}">
                <a16:creationId xmlns:a16="http://schemas.microsoft.com/office/drawing/2014/main" id="{2341D38E-2490-ACE0-8B2C-0CD42BA78BD3}"/>
              </a:ext>
            </a:extLst>
          </p:cNvPr>
          <p:cNvPicPr>
            <a:picLocks noChangeAspect="1"/>
          </p:cNvPicPr>
          <p:nvPr/>
        </p:nvPicPr>
        <p:blipFill>
          <a:blip r:embed="rId9"/>
          <a:stretch>
            <a:fillRect/>
          </a:stretch>
        </p:blipFill>
        <p:spPr>
          <a:xfrm>
            <a:off x="8805019" y="821810"/>
            <a:ext cx="887630" cy="1149885"/>
          </a:xfrm>
          <a:prstGeom prst="rect">
            <a:avLst/>
          </a:prstGeom>
        </p:spPr>
      </p:pic>
      <p:cxnSp>
        <p:nvCxnSpPr>
          <p:cNvPr id="37" name="Straight Arrow Connector 36">
            <a:extLst>
              <a:ext uri="{FF2B5EF4-FFF2-40B4-BE49-F238E27FC236}">
                <a16:creationId xmlns:a16="http://schemas.microsoft.com/office/drawing/2014/main" id="{7E70C37E-161A-7D2A-89CF-041EFA05A976}"/>
              </a:ext>
            </a:extLst>
          </p:cNvPr>
          <p:cNvCxnSpPr>
            <a:cxnSpLocks/>
          </p:cNvCxnSpPr>
          <p:nvPr/>
        </p:nvCxnSpPr>
        <p:spPr>
          <a:xfrm>
            <a:off x="8062428" y="1831057"/>
            <a:ext cx="47197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38" name="Content Placeholder 8" descr="A computer with a yellow person on the screen&#10;&#10;Description automatically generated">
            <a:extLst>
              <a:ext uri="{FF2B5EF4-FFF2-40B4-BE49-F238E27FC236}">
                <a16:creationId xmlns:a16="http://schemas.microsoft.com/office/drawing/2014/main" id="{72F7AD02-9F0B-4AB8-FC31-986181EE87C6}"/>
              </a:ext>
            </a:extLst>
          </p:cNvPr>
          <p:cNvPicPr>
            <a:picLocks noChangeAspect="1"/>
          </p:cNvPicPr>
          <p:nvPr/>
        </p:nvPicPr>
        <p:blipFill>
          <a:blip r:embed="rId3"/>
          <a:stretch>
            <a:fillRect/>
          </a:stretch>
        </p:blipFill>
        <p:spPr>
          <a:xfrm>
            <a:off x="8913365" y="1687644"/>
            <a:ext cx="1411156" cy="799872"/>
          </a:xfrm>
          <a:prstGeom prst="rect">
            <a:avLst/>
          </a:prstGeom>
        </p:spPr>
      </p:pic>
      <p:pic>
        <p:nvPicPr>
          <p:cNvPr id="39" name="Picture 38" descr="A blue rectangular object with a black background&#10;&#10;Description automatically generated">
            <a:extLst>
              <a:ext uri="{FF2B5EF4-FFF2-40B4-BE49-F238E27FC236}">
                <a16:creationId xmlns:a16="http://schemas.microsoft.com/office/drawing/2014/main" id="{31C99925-07F6-97B2-9951-6599D6530B6D}"/>
              </a:ext>
            </a:extLst>
          </p:cNvPr>
          <p:cNvPicPr>
            <a:picLocks noChangeAspect="1"/>
          </p:cNvPicPr>
          <p:nvPr/>
        </p:nvPicPr>
        <p:blipFill>
          <a:blip r:embed="rId10"/>
          <a:stretch>
            <a:fillRect/>
          </a:stretch>
        </p:blipFill>
        <p:spPr>
          <a:xfrm>
            <a:off x="6045141" y="4502527"/>
            <a:ext cx="724904" cy="839708"/>
          </a:xfrm>
          <a:prstGeom prst="rect">
            <a:avLst/>
          </a:prstGeom>
        </p:spPr>
      </p:pic>
      <p:sp>
        <p:nvSpPr>
          <p:cNvPr id="40" name="TextBox 39">
            <a:extLst>
              <a:ext uri="{FF2B5EF4-FFF2-40B4-BE49-F238E27FC236}">
                <a16:creationId xmlns:a16="http://schemas.microsoft.com/office/drawing/2014/main" id="{01627590-92B8-21B9-F9CF-8C8F1437951F}"/>
              </a:ext>
            </a:extLst>
          </p:cNvPr>
          <p:cNvSpPr txBox="1"/>
          <p:nvPr/>
        </p:nvSpPr>
        <p:spPr>
          <a:xfrm>
            <a:off x="5506836" y="4044206"/>
            <a:ext cx="2082621" cy="369332"/>
          </a:xfrm>
          <a:prstGeom prst="rect">
            <a:avLst/>
          </a:prstGeom>
          <a:noFill/>
        </p:spPr>
        <p:txBody>
          <a:bodyPr wrap="none" rtlCol="0">
            <a:spAutoFit/>
          </a:bodyPr>
          <a:lstStyle/>
          <a:p>
            <a:r>
              <a:rPr lang="en-US" dirty="0">
                <a:latin typeface="Novela" pitchFamily="2" charset="77"/>
              </a:rPr>
              <a:t>Small UI Changes</a:t>
            </a:r>
          </a:p>
        </p:txBody>
      </p:sp>
      <p:sp>
        <p:nvSpPr>
          <p:cNvPr id="41" name="TextBox 40">
            <a:extLst>
              <a:ext uri="{FF2B5EF4-FFF2-40B4-BE49-F238E27FC236}">
                <a16:creationId xmlns:a16="http://schemas.microsoft.com/office/drawing/2014/main" id="{4566D239-EFA9-C1DF-CA24-23705DB57D67}"/>
              </a:ext>
            </a:extLst>
          </p:cNvPr>
          <p:cNvSpPr txBox="1"/>
          <p:nvPr/>
        </p:nvSpPr>
        <p:spPr>
          <a:xfrm>
            <a:off x="5516191" y="2487516"/>
            <a:ext cx="1821332" cy="369332"/>
          </a:xfrm>
          <a:prstGeom prst="rect">
            <a:avLst/>
          </a:prstGeom>
          <a:noFill/>
        </p:spPr>
        <p:txBody>
          <a:bodyPr wrap="none" rtlCol="0">
            <a:spAutoFit/>
          </a:bodyPr>
          <a:lstStyle/>
          <a:p>
            <a:r>
              <a:rPr lang="en-US" dirty="0">
                <a:latin typeface="Novela" pitchFamily="2" charset="77"/>
              </a:rPr>
              <a:t>Big UI Changes</a:t>
            </a:r>
          </a:p>
        </p:txBody>
      </p:sp>
      <p:cxnSp>
        <p:nvCxnSpPr>
          <p:cNvPr id="42" name="Curved Connector 41">
            <a:extLst>
              <a:ext uri="{FF2B5EF4-FFF2-40B4-BE49-F238E27FC236}">
                <a16:creationId xmlns:a16="http://schemas.microsoft.com/office/drawing/2014/main" id="{C57B10D0-75DF-B197-6D9E-7C96A5A28D44}"/>
              </a:ext>
            </a:extLst>
          </p:cNvPr>
          <p:cNvCxnSpPr>
            <a:cxnSpLocks/>
          </p:cNvCxnSpPr>
          <p:nvPr/>
        </p:nvCxnSpPr>
        <p:spPr>
          <a:xfrm>
            <a:off x="3980103" y="3456537"/>
            <a:ext cx="1410047" cy="772335"/>
          </a:xfrm>
          <a:prstGeom prst="curvedConnector3">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19F52CB6-AAB4-8BB2-3DF0-F9D06D0BCA16}"/>
              </a:ext>
            </a:extLst>
          </p:cNvPr>
          <p:cNvCxnSpPr/>
          <p:nvPr/>
        </p:nvCxnSpPr>
        <p:spPr>
          <a:xfrm flipV="1">
            <a:off x="3980103" y="2702822"/>
            <a:ext cx="1410047" cy="753715"/>
          </a:xfrm>
          <a:prstGeom prst="curvedConnector3">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6B009E09-0CCE-7013-39E6-50FE04B624E5}"/>
              </a:ext>
            </a:extLst>
          </p:cNvPr>
          <p:cNvPicPr>
            <a:picLocks noChangeAspect="1"/>
          </p:cNvPicPr>
          <p:nvPr/>
        </p:nvPicPr>
        <p:blipFill>
          <a:blip r:embed="rId11"/>
          <a:stretch>
            <a:fillRect/>
          </a:stretch>
        </p:blipFill>
        <p:spPr>
          <a:xfrm>
            <a:off x="10963381" y="1056135"/>
            <a:ext cx="610220" cy="1431381"/>
          </a:xfrm>
          <a:prstGeom prst="rect">
            <a:avLst/>
          </a:prstGeom>
        </p:spPr>
      </p:pic>
      <p:cxnSp>
        <p:nvCxnSpPr>
          <p:cNvPr id="45" name="Straight Arrow Connector 44">
            <a:extLst>
              <a:ext uri="{FF2B5EF4-FFF2-40B4-BE49-F238E27FC236}">
                <a16:creationId xmlns:a16="http://schemas.microsoft.com/office/drawing/2014/main" id="{833C8795-A13D-7C2F-AC14-BA3F4E00355B}"/>
              </a:ext>
            </a:extLst>
          </p:cNvPr>
          <p:cNvCxnSpPr>
            <a:cxnSpLocks/>
          </p:cNvCxnSpPr>
          <p:nvPr/>
        </p:nvCxnSpPr>
        <p:spPr>
          <a:xfrm>
            <a:off x="10388689" y="1831057"/>
            <a:ext cx="47197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212E56A-9669-402A-A7CD-DBA9A0F6173A}"/>
              </a:ext>
            </a:extLst>
          </p:cNvPr>
          <p:cNvCxnSpPr/>
          <p:nvPr/>
        </p:nvCxnSpPr>
        <p:spPr>
          <a:xfrm>
            <a:off x="6844506" y="1254802"/>
            <a:ext cx="1382020" cy="1097694"/>
          </a:xfrm>
          <a:prstGeom prst="line">
            <a:avLst/>
          </a:prstGeom>
          <a:ln w="5715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05A4BDC-8162-0B21-3E06-75E31CA616E6}"/>
              </a:ext>
            </a:extLst>
          </p:cNvPr>
          <p:cNvCxnSpPr>
            <a:cxnSpLocks/>
          </p:cNvCxnSpPr>
          <p:nvPr/>
        </p:nvCxnSpPr>
        <p:spPr>
          <a:xfrm flipH="1">
            <a:off x="6832139" y="1254802"/>
            <a:ext cx="1382020" cy="1097694"/>
          </a:xfrm>
          <a:prstGeom prst="line">
            <a:avLst/>
          </a:prstGeom>
          <a:ln w="57150">
            <a:solidFill>
              <a:srgbClr val="FF9770"/>
            </a:solidFill>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058F14B9-D8B8-3B9D-427B-8E29569B5443}"/>
              </a:ext>
            </a:extLst>
          </p:cNvPr>
          <p:cNvCxnSpPr>
            <a:stCxn id="44" idx="0"/>
            <a:endCxn id="27" idx="0"/>
          </p:cNvCxnSpPr>
          <p:nvPr/>
        </p:nvCxnSpPr>
        <p:spPr>
          <a:xfrm rot="16200000" flipH="1" flipV="1">
            <a:off x="5409461" y="-3171942"/>
            <a:ext cx="1630953" cy="10087106"/>
          </a:xfrm>
          <a:prstGeom prst="curvedConnector3">
            <a:avLst>
              <a:gd name="adj1" fmla="val -48815"/>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4FF8885F-CB95-A8C1-7832-30EC98AC80A5}"/>
              </a:ext>
            </a:extLst>
          </p:cNvPr>
          <p:cNvCxnSpPr>
            <a:cxnSpLocks/>
          </p:cNvCxnSpPr>
          <p:nvPr/>
        </p:nvCxnSpPr>
        <p:spPr>
          <a:xfrm rot="5400000" flipH="1">
            <a:off x="3184724" y="2213962"/>
            <a:ext cx="1113363" cy="5332375"/>
          </a:xfrm>
          <a:prstGeom prst="curvedConnector3">
            <a:avLst>
              <a:gd name="adj1" fmla="val -82837"/>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86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1000"/>
                                        <p:tgtEl>
                                          <p:spTgt spid="55"/>
                                        </p:tgtEl>
                                      </p:cBhvr>
                                    </p:animEffect>
                                  </p:childTnLst>
                                </p:cTn>
                              </p:par>
                              <p:par>
                                <p:cTn id="8" presetID="22" presetClass="entr" presetSubtype="2"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right)">
                                      <p:cBhvr>
                                        <p:cTn id="10"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1EEF6E-743A-14F5-E7D4-E57E5E305CC3}"/>
              </a:ext>
            </a:extLst>
          </p:cNvPr>
          <p:cNvSpPr/>
          <p:nvPr/>
        </p:nvSpPr>
        <p:spPr>
          <a:xfrm>
            <a:off x="0" y="0"/>
            <a:ext cx="12192000" cy="6858000"/>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8" name="TextBox 7">
            <a:extLst>
              <a:ext uri="{FF2B5EF4-FFF2-40B4-BE49-F238E27FC236}">
                <a16:creationId xmlns:a16="http://schemas.microsoft.com/office/drawing/2014/main" id="{37195848-70CD-BBE8-2C36-E82CC5A6845D}"/>
              </a:ext>
            </a:extLst>
          </p:cNvPr>
          <p:cNvSpPr txBox="1"/>
          <p:nvPr/>
        </p:nvSpPr>
        <p:spPr>
          <a:xfrm>
            <a:off x="6997370" y="8873120"/>
            <a:ext cx="2374368" cy="646331"/>
          </a:xfrm>
          <a:prstGeom prst="rect">
            <a:avLst/>
          </a:prstGeom>
          <a:noFill/>
        </p:spPr>
        <p:txBody>
          <a:bodyPr wrap="none" rtlCol="0">
            <a:spAutoFit/>
          </a:bodyPr>
          <a:lstStyle/>
          <a:p>
            <a:r>
              <a:rPr lang="en-US" sz="3600" dirty="0">
                <a:latin typeface="Novela" pitchFamily="2" charset="77"/>
              </a:rPr>
              <a:t>Resources</a:t>
            </a:r>
          </a:p>
        </p:txBody>
      </p:sp>
      <p:sp>
        <p:nvSpPr>
          <p:cNvPr id="9" name="TextBox 8">
            <a:extLst>
              <a:ext uri="{FF2B5EF4-FFF2-40B4-BE49-F238E27FC236}">
                <a16:creationId xmlns:a16="http://schemas.microsoft.com/office/drawing/2014/main" id="{219B4833-8D42-73ED-2B05-C45A091F8750}"/>
              </a:ext>
            </a:extLst>
          </p:cNvPr>
          <p:cNvSpPr txBox="1"/>
          <p:nvPr/>
        </p:nvSpPr>
        <p:spPr>
          <a:xfrm>
            <a:off x="1546209" y="1916864"/>
            <a:ext cx="4371710" cy="1569660"/>
          </a:xfrm>
          <a:prstGeom prst="rect">
            <a:avLst/>
          </a:prstGeom>
          <a:noFill/>
        </p:spPr>
        <p:txBody>
          <a:bodyPr wrap="none" rtlCol="0">
            <a:spAutoFit/>
          </a:bodyPr>
          <a:lstStyle/>
          <a:p>
            <a:r>
              <a:rPr lang="en-US" sz="3600" dirty="0">
                <a:latin typeface="Basier Square Narrow" pitchFamily="2" charset="77"/>
              </a:rPr>
              <a:t>Johanna (Hannah) Cohoon</a:t>
            </a:r>
          </a:p>
          <a:p>
            <a:r>
              <a:rPr lang="en-US" sz="3600" dirty="0" err="1">
                <a:latin typeface="Basier Square Narrow" pitchFamily="2" charset="77"/>
              </a:rPr>
              <a:t>hannah.cohoon@utah.edu</a:t>
            </a:r>
            <a:endParaRPr lang="en-US" sz="3600" dirty="0">
              <a:latin typeface="Basier Square Narrow" pitchFamily="2" charset="77"/>
            </a:endParaRPr>
          </a:p>
          <a:p>
            <a:r>
              <a:rPr lang="en-US" sz="2400" dirty="0" err="1">
                <a:latin typeface="Basier Square Narrow" pitchFamily="2" charset="77"/>
              </a:rPr>
              <a:t>hannahcohoon.com</a:t>
            </a:r>
            <a:endParaRPr lang="en-US" sz="2400" dirty="0">
              <a:latin typeface="Basier Square Narrow" pitchFamily="2" charset="77"/>
            </a:endParaRPr>
          </a:p>
        </p:txBody>
      </p:sp>
      <p:grpSp>
        <p:nvGrpSpPr>
          <p:cNvPr id="2" name="Group 1">
            <a:extLst>
              <a:ext uri="{FF2B5EF4-FFF2-40B4-BE49-F238E27FC236}">
                <a16:creationId xmlns:a16="http://schemas.microsoft.com/office/drawing/2014/main" id="{30640AC9-CBEB-E47F-37C2-4BE101E64501}"/>
              </a:ext>
            </a:extLst>
          </p:cNvPr>
          <p:cNvGrpSpPr/>
          <p:nvPr/>
        </p:nvGrpSpPr>
        <p:grpSpPr>
          <a:xfrm>
            <a:off x="5917919" y="986376"/>
            <a:ext cx="3172869" cy="3146864"/>
            <a:chOff x="7692269" y="3120943"/>
            <a:chExt cx="2441149" cy="2243133"/>
          </a:xfrm>
          <a:solidFill>
            <a:srgbClr val="FF9770"/>
          </a:solidFill>
        </p:grpSpPr>
        <p:sp>
          <p:nvSpPr>
            <p:cNvPr id="3" name="16-Point Star 2">
              <a:extLst>
                <a:ext uri="{FF2B5EF4-FFF2-40B4-BE49-F238E27FC236}">
                  <a16:creationId xmlns:a16="http://schemas.microsoft.com/office/drawing/2014/main" id="{40A1E794-AA17-48AB-80F7-55962A40AC46}"/>
                </a:ext>
              </a:extLst>
            </p:cNvPr>
            <p:cNvSpPr/>
            <p:nvPr/>
          </p:nvSpPr>
          <p:spPr>
            <a:xfrm>
              <a:off x="7692269" y="3120943"/>
              <a:ext cx="2441149" cy="2243133"/>
            </a:xfrm>
            <a:prstGeom prst="star16">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4" name="TextBox 3">
              <a:extLst>
                <a:ext uri="{FF2B5EF4-FFF2-40B4-BE49-F238E27FC236}">
                  <a16:creationId xmlns:a16="http://schemas.microsoft.com/office/drawing/2014/main" id="{56DF62A0-A038-A1C0-4785-2DED6732DFC2}"/>
                </a:ext>
              </a:extLst>
            </p:cNvPr>
            <p:cNvSpPr txBox="1"/>
            <p:nvPr/>
          </p:nvSpPr>
          <p:spPr>
            <a:xfrm>
              <a:off x="8017386" y="3902459"/>
              <a:ext cx="1828800" cy="680102"/>
            </a:xfrm>
            <a:prstGeom prst="rect">
              <a:avLst/>
            </a:prstGeom>
            <a:noFill/>
          </p:spPr>
          <p:txBody>
            <a:bodyPr wrap="square" rtlCol="0" anchor="ctr">
              <a:spAutoFit/>
            </a:bodyPr>
            <a:lstStyle/>
            <a:p>
              <a:pPr algn="ctr"/>
              <a:r>
                <a:rPr lang="en-US" sz="2800" dirty="0">
                  <a:solidFill>
                    <a:schemeClr val="bg1"/>
                  </a:solidFill>
                  <a:latin typeface="Basier Square Narrow" pitchFamily="2" charset="77"/>
                </a:rPr>
                <a:t>Seeking collaborators!</a:t>
              </a:r>
            </a:p>
          </p:txBody>
        </p:sp>
      </p:grpSp>
      <p:sp>
        <p:nvSpPr>
          <p:cNvPr id="6" name="TextBox 5">
            <a:extLst>
              <a:ext uri="{FF2B5EF4-FFF2-40B4-BE49-F238E27FC236}">
                <a16:creationId xmlns:a16="http://schemas.microsoft.com/office/drawing/2014/main" id="{4FFE9D5F-B1B5-194F-D375-C6070524AD51}"/>
              </a:ext>
            </a:extLst>
          </p:cNvPr>
          <p:cNvSpPr txBox="1"/>
          <p:nvPr/>
        </p:nvSpPr>
        <p:spPr>
          <a:xfrm>
            <a:off x="1546209" y="4778162"/>
            <a:ext cx="6135624" cy="830997"/>
          </a:xfrm>
          <a:prstGeom prst="rect">
            <a:avLst/>
          </a:prstGeom>
          <a:noFill/>
        </p:spPr>
        <p:txBody>
          <a:bodyPr wrap="square">
            <a:spAutoFit/>
          </a:bodyPr>
          <a:lstStyle/>
          <a:p>
            <a:r>
              <a:rPr lang="en-US" sz="2400" dirty="0" err="1">
                <a:latin typeface="Basier Square Narrow" pitchFamily="2" charset="77"/>
              </a:rPr>
              <a:t>PeDEL</a:t>
            </a:r>
            <a:r>
              <a:rPr lang="en-US" sz="2400" dirty="0">
                <a:latin typeface="Basier Square Narrow" pitchFamily="2" charset="77"/>
              </a:rPr>
              <a:t> Lab @ </a:t>
            </a:r>
            <a:r>
              <a:rPr lang="en-US" sz="2400" dirty="0" err="1">
                <a:latin typeface="Basier Square Narrow" pitchFamily="2" charset="77"/>
              </a:rPr>
              <a:t>Kahlert</a:t>
            </a:r>
            <a:r>
              <a:rPr lang="en-US" sz="2400" dirty="0">
                <a:latin typeface="Basier Square Narrow" pitchFamily="2" charset="77"/>
              </a:rPr>
              <a:t> School of Computing</a:t>
            </a:r>
          </a:p>
          <a:p>
            <a:r>
              <a:rPr lang="en-US" sz="2400" dirty="0" err="1">
                <a:latin typeface="Basier Square Narrow" pitchFamily="2" charset="77"/>
              </a:rPr>
              <a:t>pedel.cs.utah.edu</a:t>
            </a:r>
            <a:endParaRPr lang="en-US" sz="2400" dirty="0">
              <a:latin typeface="Basier Square Narrow" pitchFamily="2" charset="77"/>
            </a:endParaRPr>
          </a:p>
        </p:txBody>
      </p:sp>
      <p:sp>
        <p:nvSpPr>
          <p:cNvPr id="14" name="TextBox 13">
            <a:extLst>
              <a:ext uri="{FF2B5EF4-FFF2-40B4-BE49-F238E27FC236}">
                <a16:creationId xmlns:a16="http://schemas.microsoft.com/office/drawing/2014/main" id="{8B447F26-E531-8895-2C7E-E187E474894C}"/>
              </a:ext>
            </a:extLst>
          </p:cNvPr>
          <p:cNvSpPr txBox="1"/>
          <p:nvPr/>
        </p:nvSpPr>
        <p:spPr>
          <a:xfrm>
            <a:off x="1546209" y="1147423"/>
            <a:ext cx="3949141" cy="769441"/>
          </a:xfrm>
          <a:prstGeom prst="rect">
            <a:avLst/>
          </a:prstGeom>
          <a:noFill/>
        </p:spPr>
        <p:txBody>
          <a:bodyPr wrap="square">
            <a:spAutoFit/>
          </a:bodyPr>
          <a:lstStyle/>
          <a:p>
            <a:r>
              <a:rPr lang="en-US" sz="4400" dirty="0">
                <a:latin typeface="Novela" pitchFamily="2" charset="77"/>
              </a:rPr>
              <a:t>Thank you! </a:t>
            </a:r>
          </a:p>
        </p:txBody>
      </p:sp>
    </p:spTree>
    <p:extLst>
      <p:ext uri="{BB962C8B-B14F-4D97-AF65-F5344CB8AC3E}">
        <p14:creationId xmlns:p14="http://schemas.microsoft.com/office/powerpoint/2010/main" val="292701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diagram of a question mark&#10;&#10;Description automatically generated">
            <a:extLst>
              <a:ext uri="{FF2B5EF4-FFF2-40B4-BE49-F238E27FC236}">
                <a16:creationId xmlns:a16="http://schemas.microsoft.com/office/drawing/2014/main" id="{108EE6C7-94AA-9190-A14A-A7DBE2DAD6E8}"/>
              </a:ext>
            </a:extLst>
          </p:cNvPr>
          <p:cNvPicPr>
            <a:picLocks noChangeAspect="1"/>
          </p:cNvPicPr>
          <p:nvPr/>
        </p:nvPicPr>
        <p:blipFill>
          <a:blip r:embed="rId3"/>
          <a:stretch>
            <a:fillRect/>
          </a:stretch>
        </p:blipFill>
        <p:spPr>
          <a:xfrm>
            <a:off x="5616310" y="4653669"/>
            <a:ext cx="441718" cy="305522"/>
          </a:xfrm>
          <a:prstGeom prst="rect">
            <a:avLst/>
          </a:prstGeom>
        </p:spPr>
      </p:pic>
      <p:pic>
        <p:nvPicPr>
          <p:cNvPr id="13" name="Picture 12" descr="A calendar with circles and a date marked&#10;&#10;Description automatically generated">
            <a:extLst>
              <a:ext uri="{FF2B5EF4-FFF2-40B4-BE49-F238E27FC236}">
                <a16:creationId xmlns:a16="http://schemas.microsoft.com/office/drawing/2014/main" id="{DDF8CE51-11B8-011C-40F2-65EF5FF9C064}"/>
              </a:ext>
            </a:extLst>
          </p:cNvPr>
          <p:cNvPicPr>
            <a:picLocks noChangeAspect="1"/>
          </p:cNvPicPr>
          <p:nvPr/>
        </p:nvPicPr>
        <p:blipFill>
          <a:blip r:embed="rId4"/>
          <a:stretch>
            <a:fillRect/>
          </a:stretch>
        </p:blipFill>
        <p:spPr>
          <a:xfrm>
            <a:off x="680466" y="540195"/>
            <a:ext cx="1143538" cy="1066867"/>
          </a:xfrm>
          <a:prstGeom prst="rect">
            <a:avLst/>
          </a:prstGeom>
        </p:spPr>
      </p:pic>
      <p:pic>
        <p:nvPicPr>
          <p:cNvPr id="14" name="Picture 13" descr="A yellow dress with a black background&#10;&#10;Description automatically generated">
            <a:extLst>
              <a:ext uri="{FF2B5EF4-FFF2-40B4-BE49-F238E27FC236}">
                <a16:creationId xmlns:a16="http://schemas.microsoft.com/office/drawing/2014/main" id="{B728230D-DBA3-F579-181D-3DE88BA74ABC}"/>
              </a:ext>
            </a:extLst>
          </p:cNvPr>
          <p:cNvPicPr>
            <a:picLocks noChangeAspect="1"/>
          </p:cNvPicPr>
          <p:nvPr/>
        </p:nvPicPr>
        <p:blipFill>
          <a:blip r:embed="rId5"/>
          <a:stretch>
            <a:fillRect/>
          </a:stretch>
        </p:blipFill>
        <p:spPr>
          <a:xfrm>
            <a:off x="6998632" y="4332407"/>
            <a:ext cx="1181100" cy="2108200"/>
          </a:xfrm>
          <a:prstGeom prst="rect">
            <a:avLst/>
          </a:prstGeom>
        </p:spPr>
      </p:pic>
      <p:pic>
        <p:nvPicPr>
          <p:cNvPr id="15" name="Picture 14">
            <a:extLst>
              <a:ext uri="{FF2B5EF4-FFF2-40B4-BE49-F238E27FC236}">
                <a16:creationId xmlns:a16="http://schemas.microsoft.com/office/drawing/2014/main" id="{1DD25217-7FBC-95C8-A85B-92954E369782}"/>
              </a:ext>
            </a:extLst>
          </p:cNvPr>
          <p:cNvPicPr>
            <a:picLocks noChangeAspect="1"/>
          </p:cNvPicPr>
          <p:nvPr/>
        </p:nvPicPr>
        <p:blipFill>
          <a:blip r:embed="rId6"/>
          <a:stretch>
            <a:fillRect/>
          </a:stretch>
        </p:blipFill>
        <p:spPr>
          <a:xfrm>
            <a:off x="4794744" y="540195"/>
            <a:ext cx="3391409" cy="350835"/>
          </a:xfrm>
          <a:prstGeom prst="rect">
            <a:avLst/>
          </a:prstGeom>
        </p:spPr>
      </p:pic>
      <p:grpSp>
        <p:nvGrpSpPr>
          <p:cNvPr id="16" name="Group 15">
            <a:extLst>
              <a:ext uri="{FF2B5EF4-FFF2-40B4-BE49-F238E27FC236}">
                <a16:creationId xmlns:a16="http://schemas.microsoft.com/office/drawing/2014/main" id="{BEB31E3C-33D9-2FFD-43E1-7F816DBE9D33}"/>
              </a:ext>
            </a:extLst>
          </p:cNvPr>
          <p:cNvGrpSpPr/>
          <p:nvPr/>
        </p:nvGrpSpPr>
        <p:grpSpPr>
          <a:xfrm>
            <a:off x="194957" y="2418661"/>
            <a:ext cx="1270879" cy="1646366"/>
            <a:chOff x="609635" y="2374900"/>
            <a:chExt cx="1270879" cy="1646366"/>
          </a:xfrm>
        </p:grpSpPr>
        <p:pic>
          <p:nvPicPr>
            <p:cNvPr id="17" name="Picture 16" descr="A yellow and blue rectangular object&#10;&#10;Description automatically generated">
              <a:extLst>
                <a:ext uri="{FF2B5EF4-FFF2-40B4-BE49-F238E27FC236}">
                  <a16:creationId xmlns:a16="http://schemas.microsoft.com/office/drawing/2014/main" id="{9A03E482-1BB5-0165-A90C-BD8FB63D377A}"/>
                </a:ext>
              </a:extLst>
            </p:cNvPr>
            <p:cNvPicPr>
              <a:picLocks noChangeAspect="1"/>
            </p:cNvPicPr>
            <p:nvPr/>
          </p:nvPicPr>
          <p:blipFill>
            <a:blip r:embed="rId7"/>
            <a:stretch>
              <a:fillRect/>
            </a:stretch>
          </p:blipFill>
          <p:spPr>
            <a:xfrm>
              <a:off x="609635" y="2374900"/>
              <a:ext cx="1270879" cy="1646366"/>
            </a:xfrm>
            <a:prstGeom prst="rect">
              <a:avLst/>
            </a:prstGeom>
          </p:spPr>
        </p:pic>
        <p:sp>
          <p:nvSpPr>
            <p:cNvPr id="18" name="TextBox 17">
              <a:extLst>
                <a:ext uri="{FF2B5EF4-FFF2-40B4-BE49-F238E27FC236}">
                  <a16:creationId xmlns:a16="http://schemas.microsoft.com/office/drawing/2014/main" id="{4BD66DF6-5BBA-583F-26F2-94255E1A26A5}"/>
                </a:ext>
              </a:extLst>
            </p:cNvPr>
            <p:cNvSpPr txBox="1"/>
            <p:nvPr/>
          </p:nvSpPr>
          <p:spPr>
            <a:xfrm>
              <a:off x="933077" y="2442996"/>
              <a:ext cx="579005" cy="276999"/>
            </a:xfrm>
            <a:prstGeom prst="rect">
              <a:avLst/>
            </a:prstGeom>
            <a:noFill/>
          </p:spPr>
          <p:txBody>
            <a:bodyPr wrap="none" rtlCol="0">
              <a:spAutoFit/>
            </a:bodyPr>
            <a:lstStyle/>
            <a:p>
              <a:r>
                <a:rPr lang="en-US" sz="1200" dirty="0">
                  <a:solidFill>
                    <a:schemeClr val="bg1"/>
                  </a:solidFill>
                  <a:latin typeface="Basier Square Narrow" pitchFamily="2" charset="77"/>
                </a:rPr>
                <a:t>Journal</a:t>
              </a:r>
            </a:p>
          </p:txBody>
        </p:sp>
      </p:grpSp>
      <p:pic>
        <p:nvPicPr>
          <p:cNvPr id="19" name="Picture 18" descr="A blue computer with a white screen&#10;&#10;Description automatically generated">
            <a:extLst>
              <a:ext uri="{FF2B5EF4-FFF2-40B4-BE49-F238E27FC236}">
                <a16:creationId xmlns:a16="http://schemas.microsoft.com/office/drawing/2014/main" id="{AB13808F-7D25-63BF-3B02-ED2908895F79}"/>
              </a:ext>
            </a:extLst>
          </p:cNvPr>
          <p:cNvPicPr>
            <a:picLocks noChangeAspect="1"/>
          </p:cNvPicPr>
          <p:nvPr/>
        </p:nvPicPr>
        <p:blipFill>
          <a:blip r:embed="rId8"/>
          <a:stretch>
            <a:fillRect/>
          </a:stretch>
        </p:blipFill>
        <p:spPr>
          <a:xfrm flipH="1">
            <a:off x="5377670" y="4494136"/>
            <a:ext cx="1482026" cy="836189"/>
          </a:xfrm>
          <a:prstGeom prst="rect">
            <a:avLst/>
          </a:prstGeom>
        </p:spPr>
      </p:pic>
      <p:pic>
        <p:nvPicPr>
          <p:cNvPr id="20" name="Picture 19" descr="A yellow person with a black background&#10;&#10;Description automatically generated">
            <a:extLst>
              <a:ext uri="{FF2B5EF4-FFF2-40B4-BE49-F238E27FC236}">
                <a16:creationId xmlns:a16="http://schemas.microsoft.com/office/drawing/2014/main" id="{4CD3D4A2-F09C-E43D-1ED2-1680EF3A1728}"/>
              </a:ext>
            </a:extLst>
          </p:cNvPr>
          <p:cNvPicPr>
            <a:picLocks noChangeAspect="1"/>
          </p:cNvPicPr>
          <p:nvPr/>
        </p:nvPicPr>
        <p:blipFill>
          <a:blip r:embed="rId9"/>
          <a:stretch>
            <a:fillRect/>
          </a:stretch>
        </p:blipFill>
        <p:spPr>
          <a:xfrm>
            <a:off x="6096000" y="4422997"/>
            <a:ext cx="1181100" cy="2108200"/>
          </a:xfrm>
          <a:prstGeom prst="rect">
            <a:avLst/>
          </a:prstGeom>
        </p:spPr>
      </p:pic>
      <p:pic>
        <p:nvPicPr>
          <p:cNvPr id="21" name="Picture 20" descr="A graph with arrows pointing up&#10;&#10;Description automatically generated">
            <a:extLst>
              <a:ext uri="{FF2B5EF4-FFF2-40B4-BE49-F238E27FC236}">
                <a16:creationId xmlns:a16="http://schemas.microsoft.com/office/drawing/2014/main" id="{7402A7A8-2CCF-4E0C-A979-F08720CDA35C}"/>
              </a:ext>
            </a:extLst>
          </p:cNvPr>
          <p:cNvPicPr>
            <a:picLocks noChangeAspect="1"/>
          </p:cNvPicPr>
          <p:nvPr/>
        </p:nvPicPr>
        <p:blipFill>
          <a:blip r:embed="rId10"/>
          <a:stretch>
            <a:fillRect/>
          </a:stretch>
        </p:blipFill>
        <p:spPr>
          <a:xfrm>
            <a:off x="5790186" y="1596908"/>
            <a:ext cx="1400524" cy="1400524"/>
          </a:xfrm>
          <a:prstGeom prst="rect">
            <a:avLst/>
          </a:prstGeom>
        </p:spPr>
      </p:pic>
      <p:sp>
        <p:nvSpPr>
          <p:cNvPr id="8" name="Rectangle 7">
            <a:extLst>
              <a:ext uri="{FF2B5EF4-FFF2-40B4-BE49-F238E27FC236}">
                <a16:creationId xmlns:a16="http://schemas.microsoft.com/office/drawing/2014/main" id="{4F95E17A-8E40-AAAA-B7A5-1DBE800A732C}"/>
              </a:ext>
            </a:extLst>
          </p:cNvPr>
          <p:cNvSpPr/>
          <p:nvPr/>
        </p:nvSpPr>
        <p:spPr>
          <a:xfrm>
            <a:off x="-16042" y="0"/>
            <a:ext cx="12192000" cy="6858000"/>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7" name="TextBox 6">
            <a:extLst>
              <a:ext uri="{FF2B5EF4-FFF2-40B4-BE49-F238E27FC236}">
                <a16:creationId xmlns:a16="http://schemas.microsoft.com/office/drawing/2014/main" id="{626B146C-7E29-A3CB-807B-B409B9D29238}"/>
              </a:ext>
            </a:extLst>
          </p:cNvPr>
          <p:cNvSpPr txBox="1"/>
          <p:nvPr/>
        </p:nvSpPr>
        <p:spPr>
          <a:xfrm>
            <a:off x="6837218" y="2266255"/>
            <a:ext cx="4744596" cy="2123658"/>
          </a:xfrm>
          <a:prstGeom prst="rect">
            <a:avLst/>
          </a:prstGeom>
          <a:noFill/>
        </p:spPr>
        <p:txBody>
          <a:bodyPr wrap="square" rtlCol="0">
            <a:spAutoFit/>
          </a:bodyPr>
          <a:lstStyle/>
          <a:p>
            <a:pPr algn="ctr"/>
            <a:r>
              <a:rPr lang="en-US" sz="4400" dirty="0">
                <a:latin typeface="Novela" pitchFamily="2" charset="77"/>
              </a:rPr>
              <a:t>User research expands</a:t>
            </a:r>
          </a:p>
          <a:p>
            <a:pPr algn="ctr"/>
            <a:r>
              <a:rPr lang="en-US" sz="4400" dirty="0">
                <a:latin typeface="Novela" pitchFamily="2" charset="77"/>
              </a:rPr>
              <a:t>your perspective</a:t>
            </a:r>
          </a:p>
        </p:txBody>
      </p:sp>
      <p:pic>
        <p:nvPicPr>
          <p:cNvPr id="12" name="Picture 11" descr="A blue and orange outline of a person with a computer&#10;&#10;Description automatically generated">
            <a:extLst>
              <a:ext uri="{FF2B5EF4-FFF2-40B4-BE49-F238E27FC236}">
                <a16:creationId xmlns:a16="http://schemas.microsoft.com/office/drawing/2014/main" id="{7CDA3AB4-56C3-84EB-52EF-C880C73FDCA7}"/>
              </a:ext>
            </a:extLst>
          </p:cNvPr>
          <p:cNvPicPr>
            <a:picLocks noChangeAspect="1"/>
          </p:cNvPicPr>
          <p:nvPr/>
        </p:nvPicPr>
        <p:blipFill>
          <a:blip r:embed="rId11"/>
          <a:stretch>
            <a:fillRect/>
          </a:stretch>
        </p:blipFill>
        <p:spPr>
          <a:xfrm>
            <a:off x="1626399" y="667038"/>
            <a:ext cx="3728384" cy="5523923"/>
          </a:xfrm>
          <a:prstGeom prst="rect">
            <a:avLst/>
          </a:prstGeom>
        </p:spPr>
      </p:pic>
    </p:spTree>
    <p:extLst>
      <p:ext uri="{BB962C8B-B14F-4D97-AF65-F5344CB8AC3E}">
        <p14:creationId xmlns:p14="http://schemas.microsoft.com/office/powerpoint/2010/main" val="334436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DA9E3F5-A7A5-A03D-0039-FA25E6705D5B}"/>
              </a:ext>
            </a:extLst>
          </p:cNvPr>
          <p:cNvSpPr>
            <a:spLocks noChangeAspect="1"/>
          </p:cNvSpPr>
          <p:nvPr/>
        </p:nvSpPr>
        <p:spPr>
          <a:xfrm>
            <a:off x="5127334" y="-1143000"/>
            <a:ext cx="9144000" cy="9144000"/>
          </a:xfrm>
          <a:prstGeom prst="ellipse">
            <a:avLst/>
          </a:prstGeom>
          <a:solidFill>
            <a:srgbClr val="70D6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5" name="Oval 4">
            <a:extLst>
              <a:ext uri="{FF2B5EF4-FFF2-40B4-BE49-F238E27FC236}">
                <a16:creationId xmlns:a16="http://schemas.microsoft.com/office/drawing/2014/main" id="{87F4B190-4AA6-FFA4-393B-3C8D2DD80328}"/>
              </a:ext>
            </a:extLst>
          </p:cNvPr>
          <p:cNvSpPr>
            <a:spLocks noChangeAspect="1"/>
          </p:cNvSpPr>
          <p:nvPr/>
        </p:nvSpPr>
        <p:spPr>
          <a:xfrm>
            <a:off x="-1863371" y="-1143000"/>
            <a:ext cx="9144000" cy="9144000"/>
          </a:xfrm>
          <a:prstGeom prst="ellipse">
            <a:avLst/>
          </a:prstGeom>
          <a:solidFill>
            <a:srgbClr val="FF977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pic>
        <p:nvPicPr>
          <p:cNvPr id="7" name="Picture 6" descr="A close-up of a person&#10;&#10;Description automatically generated">
            <a:extLst>
              <a:ext uri="{FF2B5EF4-FFF2-40B4-BE49-F238E27FC236}">
                <a16:creationId xmlns:a16="http://schemas.microsoft.com/office/drawing/2014/main" id="{4318847B-CB02-D470-8631-6CC71B1EAA2E}"/>
              </a:ext>
            </a:extLst>
          </p:cNvPr>
          <p:cNvPicPr>
            <a:picLocks noChangeAspect="1"/>
          </p:cNvPicPr>
          <p:nvPr/>
        </p:nvPicPr>
        <p:blipFill>
          <a:blip r:embed="rId3"/>
          <a:stretch>
            <a:fillRect/>
          </a:stretch>
        </p:blipFill>
        <p:spPr>
          <a:xfrm>
            <a:off x="1153043" y="595840"/>
            <a:ext cx="3824493" cy="5666317"/>
          </a:xfrm>
          <a:prstGeom prst="rect">
            <a:avLst/>
          </a:prstGeom>
        </p:spPr>
      </p:pic>
      <p:sp>
        <p:nvSpPr>
          <p:cNvPr id="8" name="TextBox 7">
            <a:extLst>
              <a:ext uri="{FF2B5EF4-FFF2-40B4-BE49-F238E27FC236}">
                <a16:creationId xmlns:a16="http://schemas.microsoft.com/office/drawing/2014/main" id="{37195848-70CD-BBE8-2C36-E82CC5A6845D}"/>
              </a:ext>
            </a:extLst>
          </p:cNvPr>
          <p:cNvSpPr txBox="1"/>
          <p:nvPr/>
        </p:nvSpPr>
        <p:spPr>
          <a:xfrm>
            <a:off x="6977994" y="427517"/>
            <a:ext cx="2374368" cy="646331"/>
          </a:xfrm>
          <a:prstGeom prst="rect">
            <a:avLst/>
          </a:prstGeom>
          <a:noFill/>
        </p:spPr>
        <p:txBody>
          <a:bodyPr wrap="none" rtlCol="0">
            <a:spAutoFit/>
          </a:bodyPr>
          <a:lstStyle/>
          <a:p>
            <a:r>
              <a:rPr lang="en-US" sz="3600" dirty="0">
                <a:latin typeface="Novela" pitchFamily="2" charset="77"/>
              </a:rPr>
              <a:t>Resources</a:t>
            </a:r>
          </a:p>
        </p:txBody>
      </p:sp>
      <p:sp>
        <p:nvSpPr>
          <p:cNvPr id="3" name="TextBox 2">
            <a:extLst>
              <a:ext uri="{FF2B5EF4-FFF2-40B4-BE49-F238E27FC236}">
                <a16:creationId xmlns:a16="http://schemas.microsoft.com/office/drawing/2014/main" id="{6B2FB975-3B1C-B451-F0FB-C268D0ADF8CB}"/>
              </a:ext>
            </a:extLst>
          </p:cNvPr>
          <p:cNvSpPr txBox="1"/>
          <p:nvPr/>
        </p:nvSpPr>
        <p:spPr>
          <a:xfrm>
            <a:off x="6977994" y="1100572"/>
            <a:ext cx="5197257" cy="1200329"/>
          </a:xfrm>
          <a:prstGeom prst="rect">
            <a:avLst/>
          </a:prstGeom>
          <a:noFill/>
        </p:spPr>
        <p:txBody>
          <a:bodyPr wrap="none" rtlCol="0">
            <a:spAutoFit/>
          </a:bodyPr>
          <a:lstStyle/>
          <a:p>
            <a:r>
              <a:rPr lang="en-US" dirty="0">
                <a:latin typeface="Novela" pitchFamily="2" charset="77"/>
              </a:rPr>
              <a:t>Open textbook on UX research/design</a:t>
            </a:r>
          </a:p>
          <a:p>
            <a:r>
              <a:rPr lang="en-US" dirty="0">
                <a:latin typeface="Basier Square Narrow" pitchFamily="2" charset="77"/>
              </a:rPr>
              <a:t>Design Methods, Amy Ko</a:t>
            </a:r>
          </a:p>
          <a:p>
            <a:r>
              <a:rPr lang="en-US" dirty="0">
                <a:latin typeface="Basier Square Narrow" pitchFamily="2" charset="77"/>
                <a:hlinkClick r:id="rId4"/>
              </a:rPr>
              <a:t>faculty.washington.edu/ajko/books/design-methods/understand</a:t>
            </a:r>
            <a:endParaRPr lang="en-US" dirty="0">
              <a:latin typeface="Basier Square Narrow" pitchFamily="2" charset="77"/>
            </a:endParaRPr>
          </a:p>
          <a:p>
            <a:endParaRPr lang="en-US" dirty="0">
              <a:latin typeface="Basier Square Narrow" pitchFamily="2" charset="77"/>
            </a:endParaRPr>
          </a:p>
        </p:txBody>
      </p:sp>
      <p:sp>
        <p:nvSpPr>
          <p:cNvPr id="10" name="TextBox 9">
            <a:extLst>
              <a:ext uri="{FF2B5EF4-FFF2-40B4-BE49-F238E27FC236}">
                <a16:creationId xmlns:a16="http://schemas.microsoft.com/office/drawing/2014/main" id="{D053B3A4-DDC3-A6F2-A4D5-C829F0ED03CA}"/>
              </a:ext>
            </a:extLst>
          </p:cNvPr>
          <p:cNvSpPr txBox="1"/>
          <p:nvPr/>
        </p:nvSpPr>
        <p:spPr>
          <a:xfrm>
            <a:off x="7438215" y="2327624"/>
            <a:ext cx="3950120" cy="1200329"/>
          </a:xfrm>
          <a:prstGeom prst="rect">
            <a:avLst/>
          </a:prstGeom>
          <a:noFill/>
        </p:spPr>
        <p:txBody>
          <a:bodyPr wrap="none" rtlCol="0">
            <a:spAutoFit/>
          </a:bodyPr>
          <a:lstStyle/>
          <a:p>
            <a:r>
              <a:rPr lang="en-US" dirty="0">
                <a:latin typeface="Novela" pitchFamily="2" charset="77"/>
              </a:rPr>
              <a:t>Conference/publication venues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asier Square Narrow" pitchFamily="2" charset="77"/>
              </a:rPr>
              <a:t>Computer supported cooperative work (CSCW)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asier Square Narrow" pitchFamily="2" charset="77"/>
              </a:rPr>
              <a:t>Computer Human Interaction (CHI)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asier Square Narrow" pitchFamily="2" charset="77"/>
              </a:rPr>
              <a:t>Science, Technology, and Human Values (STHV)</a:t>
            </a:r>
          </a:p>
        </p:txBody>
      </p:sp>
      <p:sp>
        <p:nvSpPr>
          <p:cNvPr id="11" name="TextBox 10">
            <a:extLst>
              <a:ext uri="{FF2B5EF4-FFF2-40B4-BE49-F238E27FC236}">
                <a16:creationId xmlns:a16="http://schemas.microsoft.com/office/drawing/2014/main" id="{268DEE62-F58E-A1C0-8BD0-B8E858546E18}"/>
              </a:ext>
            </a:extLst>
          </p:cNvPr>
          <p:cNvSpPr txBox="1"/>
          <p:nvPr/>
        </p:nvSpPr>
        <p:spPr>
          <a:xfrm>
            <a:off x="7430427" y="3554676"/>
            <a:ext cx="3698448" cy="2031325"/>
          </a:xfrm>
          <a:prstGeom prst="rect">
            <a:avLst/>
          </a:prstGeom>
          <a:noFill/>
        </p:spPr>
        <p:txBody>
          <a:bodyPr wrap="none" rtlCol="0">
            <a:spAutoFit/>
          </a:bodyPr>
          <a:lstStyle/>
          <a:p>
            <a:r>
              <a:rPr lang="en-US" dirty="0">
                <a:latin typeface="Novela" pitchFamily="2" charset="77"/>
              </a:rPr>
              <a:t>Keywords to 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asier Square Narrow" pitchFamily="2" charset="77"/>
              </a:rPr>
              <a:t>User studies / empirical studies</a:t>
            </a:r>
          </a:p>
          <a:p>
            <a:r>
              <a:rPr lang="en-US" dirty="0">
                <a:latin typeface="Basier Square Narrow" pitchFamily="2" charset="77"/>
              </a:rPr>
              <a:t>Human centered computing (HCC)</a:t>
            </a:r>
          </a:p>
          <a:p>
            <a:r>
              <a:rPr lang="en-US" dirty="0">
                <a:latin typeface="Basier Square Narrow" pitchFamily="2" charset="77"/>
              </a:rPr>
              <a:t>Human computer interaction (HCI)</a:t>
            </a:r>
          </a:p>
          <a:p>
            <a:r>
              <a:rPr lang="en-US" dirty="0">
                <a:latin typeface="Basier Square Narrow" pitchFamily="2" charset="77"/>
              </a:rPr>
              <a:t>Scholarly infrastructure / cyberinfrastructure</a:t>
            </a:r>
          </a:p>
          <a:p>
            <a:r>
              <a:rPr lang="en-US" dirty="0">
                <a:latin typeface="Basier Square Narrow" pitchFamily="2" charset="77"/>
              </a:rPr>
              <a:t>Scientific software / research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asier Square Narrow" pitchFamily="2" charset="77"/>
              </a:rPr>
              <a:t>Work practices</a:t>
            </a:r>
          </a:p>
        </p:txBody>
      </p:sp>
      <p:sp>
        <p:nvSpPr>
          <p:cNvPr id="12" name="TextBox 11">
            <a:extLst>
              <a:ext uri="{FF2B5EF4-FFF2-40B4-BE49-F238E27FC236}">
                <a16:creationId xmlns:a16="http://schemas.microsoft.com/office/drawing/2014/main" id="{68177DB3-B5F0-1082-68A4-CEB95F266A93}"/>
              </a:ext>
            </a:extLst>
          </p:cNvPr>
          <p:cNvSpPr txBox="1"/>
          <p:nvPr/>
        </p:nvSpPr>
        <p:spPr>
          <a:xfrm>
            <a:off x="6814521" y="5612725"/>
            <a:ext cx="3493264" cy="646331"/>
          </a:xfrm>
          <a:prstGeom prst="rect">
            <a:avLst/>
          </a:prstGeom>
          <a:noFill/>
        </p:spPr>
        <p:txBody>
          <a:bodyPr wrap="none" rtlCol="0">
            <a:spAutoFit/>
          </a:bodyPr>
          <a:lstStyle/>
          <a:p>
            <a:r>
              <a:rPr lang="en-US" dirty="0">
                <a:latin typeface="Novela" pitchFamily="2" charset="77"/>
              </a:rPr>
              <a:t>Scientific Data Division @ LBL</a:t>
            </a:r>
          </a:p>
          <a:p>
            <a:r>
              <a:rPr lang="en-US" dirty="0">
                <a:latin typeface="Basier Square Narrow" pitchFamily="2" charset="77"/>
              </a:rPr>
              <a:t>https://</a:t>
            </a:r>
            <a:r>
              <a:rPr lang="en-US" dirty="0" err="1">
                <a:latin typeface="Basier Square Narrow" pitchFamily="2" charset="77"/>
              </a:rPr>
              <a:t>crd.lbl.gov</a:t>
            </a:r>
            <a:r>
              <a:rPr lang="en-US" dirty="0">
                <a:latin typeface="Basier Square Narrow" pitchFamily="2" charset="77"/>
              </a:rPr>
              <a:t>/divisions/</a:t>
            </a:r>
            <a:r>
              <a:rPr lang="en-US" dirty="0" err="1">
                <a:latin typeface="Basier Square Narrow" pitchFamily="2" charset="77"/>
              </a:rPr>
              <a:t>scidata</a:t>
            </a:r>
            <a:r>
              <a:rPr lang="en-US" dirty="0">
                <a:latin typeface="Basier Square Narrow" pitchFamily="2" charset="77"/>
              </a:rPr>
              <a:t>/</a:t>
            </a:r>
          </a:p>
        </p:txBody>
      </p:sp>
    </p:spTree>
    <p:extLst>
      <p:ext uri="{BB962C8B-B14F-4D97-AF65-F5344CB8AC3E}">
        <p14:creationId xmlns:p14="http://schemas.microsoft.com/office/powerpoint/2010/main" val="276481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0632C-DCC4-3D4E-A761-1A0CE49A7D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5FEA73-9DD2-182A-C2CB-D6FE2573A0B0}"/>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55D482E1-79D1-B9E8-3CE5-E0C447D38D34}"/>
              </a:ext>
            </a:extLst>
          </p:cNvPr>
          <p:cNvSpPr/>
          <p:nvPr/>
        </p:nvSpPr>
        <p:spPr>
          <a:xfrm>
            <a:off x="0" y="0"/>
            <a:ext cx="12192000" cy="6858000"/>
          </a:xfrm>
          <a:prstGeom prst="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ier Square Narrow" pitchFamily="2" charset="77"/>
            </a:endParaRPr>
          </a:p>
        </p:txBody>
      </p:sp>
      <p:sp>
        <p:nvSpPr>
          <p:cNvPr id="5" name="TextBox 4">
            <a:extLst>
              <a:ext uri="{FF2B5EF4-FFF2-40B4-BE49-F238E27FC236}">
                <a16:creationId xmlns:a16="http://schemas.microsoft.com/office/drawing/2014/main" id="{AEFCF0BE-3A27-C1DE-47A4-DAC8A775F1F3}"/>
              </a:ext>
            </a:extLst>
          </p:cNvPr>
          <p:cNvSpPr txBox="1"/>
          <p:nvPr/>
        </p:nvSpPr>
        <p:spPr>
          <a:xfrm>
            <a:off x="3137917" y="1934841"/>
            <a:ext cx="8634983" cy="3847207"/>
          </a:xfrm>
          <a:prstGeom prst="rect">
            <a:avLst/>
          </a:prstGeom>
          <a:noFill/>
        </p:spPr>
        <p:txBody>
          <a:bodyPr wrap="square" rtlCol="0">
            <a:spAutoFit/>
          </a:bodyPr>
          <a:lstStyle/>
          <a:p>
            <a:r>
              <a:rPr lang="en-US" sz="3600" dirty="0">
                <a:latin typeface="Basier Square Narrow" pitchFamily="2" charset="77"/>
              </a:rPr>
              <a:t>1. Share your expectations with research partners for how users will behave</a:t>
            </a:r>
          </a:p>
          <a:p>
            <a:endParaRPr lang="en-US" sz="1400" dirty="0">
              <a:latin typeface="Basier Square Narrow" pitchFamily="2" charset="77"/>
            </a:endParaRPr>
          </a:p>
          <a:p>
            <a:r>
              <a:rPr lang="en-US" sz="3600" dirty="0">
                <a:latin typeface="Basier Square Narrow" pitchFamily="2" charset="77"/>
              </a:rPr>
              <a:t>2. Establish a user feedback group and put out periodic calls to join (but don’t spam them)</a:t>
            </a:r>
          </a:p>
          <a:p>
            <a:endParaRPr lang="en-US" sz="1400" dirty="0">
              <a:latin typeface="Basier Square Narrow" pitchFamily="2" charset="77"/>
            </a:endParaRPr>
          </a:p>
          <a:p>
            <a:r>
              <a:rPr lang="en-US" sz="3600" dirty="0">
                <a:latin typeface="Basier Square Narrow" pitchFamily="2" charset="77"/>
              </a:rPr>
              <a:t>3. Add IDs to buttons in workflows (buttons like “continue” or “submit”)</a:t>
            </a:r>
          </a:p>
        </p:txBody>
      </p:sp>
      <p:sp>
        <p:nvSpPr>
          <p:cNvPr id="6" name="TextBox 5">
            <a:extLst>
              <a:ext uri="{FF2B5EF4-FFF2-40B4-BE49-F238E27FC236}">
                <a16:creationId xmlns:a16="http://schemas.microsoft.com/office/drawing/2014/main" id="{F8F4461A-187D-4789-10D3-F793435E7080}"/>
              </a:ext>
            </a:extLst>
          </p:cNvPr>
          <p:cNvSpPr txBox="1"/>
          <p:nvPr/>
        </p:nvSpPr>
        <p:spPr>
          <a:xfrm>
            <a:off x="1546209" y="1790367"/>
            <a:ext cx="3949141" cy="769441"/>
          </a:xfrm>
          <a:prstGeom prst="rect">
            <a:avLst/>
          </a:prstGeom>
          <a:noFill/>
        </p:spPr>
        <p:txBody>
          <a:bodyPr wrap="square">
            <a:spAutoFit/>
          </a:bodyPr>
          <a:lstStyle/>
          <a:p>
            <a:r>
              <a:rPr lang="en-US" sz="4400" dirty="0">
                <a:latin typeface="Novela" pitchFamily="2" charset="77"/>
              </a:rPr>
              <a:t>Tips:</a:t>
            </a:r>
          </a:p>
        </p:txBody>
      </p:sp>
    </p:spTree>
    <p:extLst>
      <p:ext uri="{BB962C8B-B14F-4D97-AF65-F5344CB8AC3E}">
        <p14:creationId xmlns:p14="http://schemas.microsoft.com/office/powerpoint/2010/main" val="1860097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34CF924-3C87-5CC3-71AE-5970DABB1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716" y="1099657"/>
            <a:ext cx="3234662" cy="4000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BF5557-1285-5162-DAC1-83401122B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906" y="1099657"/>
            <a:ext cx="3278187" cy="4000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A1460634-7322-8EFA-55B7-1B7EF0035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9620" y="1099656"/>
            <a:ext cx="3278187" cy="400049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6F42FC65-57C8-3A2E-FA2C-5F488B4AAFC2}"/>
              </a:ext>
            </a:extLst>
          </p:cNvPr>
          <p:cNvSpPr/>
          <p:nvPr/>
        </p:nvSpPr>
        <p:spPr>
          <a:xfrm>
            <a:off x="2248403" y="5100155"/>
            <a:ext cx="457200" cy="228600"/>
          </a:xfrm>
          <a:prstGeom prst="round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13</a:t>
            </a:r>
          </a:p>
        </p:txBody>
      </p:sp>
      <p:sp>
        <p:nvSpPr>
          <p:cNvPr id="8" name="Rounded Rectangle 7">
            <a:extLst>
              <a:ext uri="{FF2B5EF4-FFF2-40B4-BE49-F238E27FC236}">
                <a16:creationId xmlns:a16="http://schemas.microsoft.com/office/drawing/2014/main" id="{DCB8DD4A-56AC-247B-51E4-6295294A492C}"/>
              </a:ext>
            </a:extLst>
          </p:cNvPr>
          <p:cNvSpPr/>
          <p:nvPr/>
        </p:nvSpPr>
        <p:spPr>
          <a:xfrm>
            <a:off x="2248403" y="5554239"/>
            <a:ext cx="457200" cy="228600"/>
          </a:xfrm>
          <a:prstGeom prst="roundRect">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a:t>
            </a:r>
          </a:p>
        </p:txBody>
      </p:sp>
      <p:sp>
        <p:nvSpPr>
          <p:cNvPr id="9" name="Rounded Rectangle 8">
            <a:extLst>
              <a:ext uri="{FF2B5EF4-FFF2-40B4-BE49-F238E27FC236}">
                <a16:creationId xmlns:a16="http://schemas.microsoft.com/office/drawing/2014/main" id="{D2358D65-2F2E-937C-144E-9C787CAE95B2}"/>
              </a:ext>
            </a:extLst>
          </p:cNvPr>
          <p:cNvSpPr/>
          <p:nvPr/>
        </p:nvSpPr>
        <p:spPr>
          <a:xfrm>
            <a:off x="5419625" y="5100153"/>
            <a:ext cx="457200" cy="228600"/>
          </a:xfrm>
          <a:prstGeom prst="roundRect">
            <a:avLst/>
          </a:prstGeom>
          <a:solidFill>
            <a:srgbClr val="70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a:t>
            </a:r>
          </a:p>
        </p:txBody>
      </p:sp>
      <p:sp>
        <p:nvSpPr>
          <p:cNvPr id="10" name="Rounded Rectangle 9">
            <a:extLst>
              <a:ext uri="{FF2B5EF4-FFF2-40B4-BE49-F238E27FC236}">
                <a16:creationId xmlns:a16="http://schemas.microsoft.com/office/drawing/2014/main" id="{C4FEDDE3-2CEE-E4B9-3518-149245F689BC}"/>
              </a:ext>
            </a:extLst>
          </p:cNvPr>
          <p:cNvSpPr/>
          <p:nvPr/>
        </p:nvSpPr>
        <p:spPr>
          <a:xfrm>
            <a:off x="5419625" y="5503802"/>
            <a:ext cx="457200" cy="228600"/>
          </a:xfrm>
          <a:prstGeom prst="roundRect">
            <a:avLst/>
          </a:prstGeom>
          <a:solidFill>
            <a:srgbClr val="FF9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0</a:t>
            </a:r>
          </a:p>
        </p:txBody>
      </p:sp>
      <p:sp>
        <p:nvSpPr>
          <p:cNvPr id="11" name="TextBox 10">
            <a:extLst>
              <a:ext uri="{FF2B5EF4-FFF2-40B4-BE49-F238E27FC236}">
                <a16:creationId xmlns:a16="http://schemas.microsoft.com/office/drawing/2014/main" id="{E7DB98D6-009B-8529-B684-08864ADD307C}"/>
              </a:ext>
            </a:extLst>
          </p:cNvPr>
          <p:cNvSpPr txBox="1"/>
          <p:nvPr/>
        </p:nvSpPr>
        <p:spPr>
          <a:xfrm>
            <a:off x="2675518" y="5075954"/>
            <a:ext cx="1367875" cy="276999"/>
          </a:xfrm>
          <a:prstGeom prst="rect">
            <a:avLst/>
          </a:prstGeom>
          <a:noFill/>
        </p:spPr>
        <p:txBody>
          <a:bodyPr wrap="none" rtlCol="0">
            <a:spAutoFit/>
          </a:bodyPr>
          <a:lstStyle/>
          <a:p>
            <a:r>
              <a:rPr lang="en-US" sz="1200" dirty="0"/>
              <a:t>45% abandonment</a:t>
            </a:r>
          </a:p>
        </p:txBody>
      </p:sp>
      <p:sp>
        <p:nvSpPr>
          <p:cNvPr id="12" name="TextBox 11">
            <a:extLst>
              <a:ext uri="{FF2B5EF4-FFF2-40B4-BE49-F238E27FC236}">
                <a16:creationId xmlns:a16="http://schemas.microsoft.com/office/drawing/2014/main" id="{8A5859D7-A849-CBC5-E82D-8D5293C311CB}"/>
              </a:ext>
            </a:extLst>
          </p:cNvPr>
          <p:cNvSpPr txBox="1"/>
          <p:nvPr/>
        </p:nvSpPr>
        <p:spPr>
          <a:xfrm>
            <a:off x="2705603" y="5530039"/>
            <a:ext cx="1367875" cy="276999"/>
          </a:xfrm>
          <a:prstGeom prst="rect">
            <a:avLst/>
          </a:prstGeom>
          <a:noFill/>
        </p:spPr>
        <p:txBody>
          <a:bodyPr wrap="none" rtlCol="0">
            <a:spAutoFit/>
          </a:bodyPr>
          <a:lstStyle/>
          <a:p>
            <a:r>
              <a:rPr lang="en-US" sz="1200" dirty="0"/>
              <a:t>80% abandonment</a:t>
            </a:r>
          </a:p>
        </p:txBody>
      </p:sp>
      <p:sp>
        <p:nvSpPr>
          <p:cNvPr id="13" name="TextBox 12">
            <a:extLst>
              <a:ext uri="{FF2B5EF4-FFF2-40B4-BE49-F238E27FC236}">
                <a16:creationId xmlns:a16="http://schemas.microsoft.com/office/drawing/2014/main" id="{39E33FDB-74B2-A09B-7748-DA4496BDD0C0}"/>
              </a:ext>
            </a:extLst>
          </p:cNvPr>
          <p:cNvSpPr txBox="1"/>
          <p:nvPr/>
        </p:nvSpPr>
        <p:spPr>
          <a:xfrm>
            <a:off x="5876825" y="5075954"/>
            <a:ext cx="1289327" cy="276999"/>
          </a:xfrm>
          <a:prstGeom prst="rect">
            <a:avLst/>
          </a:prstGeom>
          <a:noFill/>
        </p:spPr>
        <p:txBody>
          <a:bodyPr wrap="none" rtlCol="0">
            <a:spAutoFit/>
          </a:bodyPr>
          <a:lstStyle/>
          <a:p>
            <a:r>
              <a:rPr lang="en-US" sz="1200" dirty="0"/>
              <a:t>6% abandonment</a:t>
            </a:r>
          </a:p>
        </p:txBody>
      </p:sp>
      <p:sp>
        <p:nvSpPr>
          <p:cNvPr id="14" name="TextBox 13">
            <a:extLst>
              <a:ext uri="{FF2B5EF4-FFF2-40B4-BE49-F238E27FC236}">
                <a16:creationId xmlns:a16="http://schemas.microsoft.com/office/drawing/2014/main" id="{33B7368F-4A2F-6BC2-A484-42AB4F56A0DB}"/>
              </a:ext>
            </a:extLst>
          </p:cNvPr>
          <p:cNvSpPr txBox="1"/>
          <p:nvPr/>
        </p:nvSpPr>
        <p:spPr>
          <a:xfrm>
            <a:off x="5876824" y="5479602"/>
            <a:ext cx="1289327" cy="276999"/>
          </a:xfrm>
          <a:prstGeom prst="rect">
            <a:avLst/>
          </a:prstGeom>
          <a:noFill/>
        </p:spPr>
        <p:txBody>
          <a:bodyPr wrap="none" rtlCol="0">
            <a:spAutoFit/>
          </a:bodyPr>
          <a:lstStyle/>
          <a:p>
            <a:r>
              <a:rPr lang="en-US" sz="1200" dirty="0"/>
              <a:t>0% abandonment</a:t>
            </a:r>
          </a:p>
        </p:txBody>
      </p:sp>
    </p:spTree>
    <p:extLst>
      <p:ext uri="{BB962C8B-B14F-4D97-AF65-F5344CB8AC3E}">
        <p14:creationId xmlns:p14="http://schemas.microsoft.com/office/powerpoint/2010/main" val="3297789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2EBD8-4B13-068E-3AB0-38FD89613580}"/>
              </a:ext>
            </a:extLst>
          </p:cNvPr>
          <p:cNvPicPr>
            <a:picLocks noChangeAspect="1"/>
          </p:cNvPicPr>
          <p:nvPr/>
        </p:nvPicPr>
        <p:blipFill rotWithShape="1">
          <a:blip r:embed="rId3"/>
          <a:srcRect r="43359"/>
          <a:stretch/>
        </p:blipFill>
        <p:spPr>
          <a:xfrm>
            <a:off x="1072138" y="2629617"/>
            <a:ext cx="2165220" cy="660400"/>
          </a:xfrm>
          <a:prstGeom prst="rect">
            <a:avLst/>
          </a:prstGeom>
        </p:spPr>
      </p:pic>
      <p:pic>
        <p:nvPicPr>
          <p:cNvPr id="5" name="Picture 4">
            <a:extLst>
              <a:ext uri="{FF2B5EF4-FFF2-40B4-BE49-F238E27FC236}">
                <a16:creationId xmlns:a16="http://schemas.microsoft.com/office/drawing/2014/main" id="{4E12A07D-EE6E-08A1-D11C-265D5061EEA0}"/>
              </a:ext>
            </a:extLst>
          </p:cNvPr>
          <p:cNvPicPr>
            <a:picLocks noChangeAspect="1"/>
          </p:cNvPicPr>
          <p:nvPr/>
        </p:nvPicPr>
        <p:blipFill rotWithShape="1">
          <a:blip r:embed="rId3"/>
          <a:srcRect l="52654" r="29750"/>
          <a:stretch/>
        </p:blipFill>
        <p:spPr>
          <a:xfrm>
            <a:off x="3284078" y="1887079"/>
            <a:ext cx="1772479" cy="1740282"/>
          </a:xfrm>
          <a:prstGeom prst="rect">
            <a:avLst/>
          </a:prstGeom>
        </p:spPr>
      </p:pic>
      <p:pic>
        <p:nvPicPr>
          <p:cNvPr id="6" name="Picture 5">
            <a:extLst>
              <a:ext uri="{FF2B5EF4-FFF2-40B4-BE49-F238E27FC236}">
                <a16:creationId xmlns:a16="http://schemas.microsoft.com/office/drawing/2014/main" id="{06CBC0BE-3BFC-4EDE-5A57-C37A6371C055}"/>
              </a:ext>
            </a:extLst>
          </p:cNvPr>
          <p:cNvPicPr>
            <a:picLocks noChangeAspect="1"/>
          </p:cNvPicPr>
          <p:nvPr/>
        </p:nvPicPr>
        <p:blipFill rotWithShape="1">
          <a:blip r:embed="rId3"/>
          <a:srcRect l="75550" r="-1265" b="-5563"/>
          <a:stretch/>
        </p:blipFill>
        <p:spPr>
          <a:xfrm>
            <a:off x="5251831" y="2629617"/>
            <a:ext cx="983035" cy="697133"/>
          </a:xfrm>
          <a:prstGeom prst="rect">
            <a:avLst/>
          </a:prstGeom>
        </p:spPr>
      </p:pic>
      <p:pic>
        <p:nvPicPr>
          <p:cNvPr id="7" name="Picture 6">
            <a:extLst>
              <a:ext uri="{FF2B5EF4-FFF2-40B4-BE49-F238E27FC236}">
                <a16:creationId xmlns:a16="http://schemas.microsoft.com/office/drawing/2014/main" id="{88B548D7-EABD-5FDD-5796-A0A71852BAB0}"/>
              </a:ext>
            </a:extLst>
          </p:cNvPr>
          <p:cNvPicPr>
            <a:picLocks noChangeAspect="1"/>
          </p:cNvPicPr>
          <p:nvPr/>
        </p:nvPicPr>
        <p:blipFill>
          <a:blip r:embed="rId4"/>
          <a:stretch>
            <a:fillRect/>
          </a:stretch>
        </p:blipFill>
        <p:spPr>
          <a:xfrm rot="14359248">
            <a:off x="4228864" y="-218209"/>
            <a:ext cx="2298700" cy="4927600"/>
          </a:xfrm>
          <a:prstGeom prst="rect">
            <a:avLst/>
          </a:prstGeom>
        </p:spPr>
      </p:pic>
      <p:sp>
        <p:nvSpPr>
          <p:cNvPr id="9" name="TextBox 8">
            <a:extLst>
              <a:ext uri="{FF2B5EF4-FFF2-40B4-BE49-F238E27FC236}">
                <a16:creationId xmlns:a16="http://schemas.microsoft.com/office/drawing/2014/main" id="{AE7BBA22-8CD5-7537-5951-F2BFBD18C1BC}"/>
              </a:ext>
            </a:extLst>
          </p:cNvPr>
          <p:cNvSpPr txBox="1"/>
          <p:nvPr/>
        </p:nvSpPr>
        <p:spPr>
          <a:xfrm>
            <a:off x="2344400" y="4276761"/>
            <a:ext cx="9149099" cy="646331"/>
          </a:xfrm>
          <a:prstGeom prst="rect">
            <a:avLst/>
          </a:prstGeom>
          <a:noFill/>
        </p:spPr>
        <p:txBody>
          <a:bodyPr wrap="square">
            <a:spAutoFit/>
          </a:bodyPr>
          <a:lstStyle/>
          <a:p>
            <a:pPr algn="l">
              <a:lnSpc>
                <a:spcPct val="100000"/>
              </a:lnSpc>
            </a:pPr>
            <a:r>
              <a:rPr lang="en-US" sz="1800" dirty="0">
                <a:latin typeface="Novela" pitchFamily="2" charset="77"/>
              </a:rPr>
              <a:t>Data collection and analysis conducted by </a:t>
            </a:r>
          </a:p>
          <a:p>
            <a:pPr algn="l">
              <a:lnSpc>
                <a:spcPct val="100000"/>
              </a:lnSpc>
            </a:pPr>
            <a:r>
              <a:rPr lang="en-US" sz="1800" dirty="0">
                <a:latin typeface="Novela" pitchFamily="2" charset="77"/>
              </a:rPr>
              <a:t>Hannah Cohoon, </a:t>
            </a:r>
            <a:r>
              <a:rPr lang="en-US" sz="1800" dirty="0" err="1">
                <a:latin typeface="Novela" pitchFamily="2" charset="77"/>
              </a:rPr>
              <a:t>Sinthia</a:t>
            </a:r>
            <a:r>
              <a:rPr lang="en-US" sz="1800" dirty="0">
                <a:latin typeface="Novela" pitchFamily="2" charset="77"/>
              </a:rPr>
              <a:t> Kabir, Tamanna </a:t>
            </a:r>
            <a:r>
              <a:rPr lang="en-US" sz="1800" dirty="0" err="1">
                <a:latin typeface="Novela" pitchFamily="2" charset="77"/>
              </a:rPr>
              <a:t>Motahar</a:t>
            </a:r>
            <a:r>
              <a:rPr lang="en-US" sz="1800" dirty="0">
                <a:latin typeface="Novela" pitchFamily="2" charset="77"/>
              </a:rPr>
              <a:t>, </a:t>
            </a:r>
            <a:r>
              <a:rPr lang="en-US" sz="1800" dirty="0" err="1">
                <a:latin typeface="Novela" pitchFamily="2" charset="77"/>
              </a:rPr>
              <a:t>Isha</a:t>
            </a:r>
            <a:r>
              <a:rPr lang="en-US" sz="1800" dirty="0">
                <a:latin typeface="Novela" pitchFamily="2" charset="77"/>
              </a:rPr>
              <a:t> Gosh, Jason Wiese</a:t>
            </a:r>
          </a:p>
        </p:txBody>
      </p:sp>
      <p:sp>
        <p:nvSpPr>
          <p:cNvPr id="11" name="TextBox 10">
            <a:extLst>
              <a:ext uri="{FF2B5EF4-FFF2-40B4-BE49-F238E27FC236}">
                <a16:creationId xmlns:a16="http://schemas.microsoft.com/office/drawing/2014/main" id="{91944313-FD77-50D7-DC10-65B7AEBE5A7C}"/>
              </a:ext>
            </a:extLst>
          </p:cNvPr>
          <p:cNvSpPr txBox="1"/>
          <p:nvPr/>
        </p:nvSpPr>
        <p:spPr>
          <a:xfrm>
            <a:off x="1072138" y="4945331"/>
            <a:ext cx="10983626" cy="307777"/>
          </a:xfrm>
          <a:prstGeom prst="rect">
            <a:avLst/>
          </a:prstGeom>
          <a:noFill/>
        </p:spPr>
        <p:txBody>
          <a:bodyPr wrap="square">
            <a:spAutoFit/>
          </a:bodyPr>
          <a:lstStyle/>
          <a:p>
            <a:r>
              <a:rPr lang="en-US" sz="1400" dirty="0">
                <a:latin typeface="Novela" pitchFamily="2" charset="77"/>
              </a:rPr>
              <a:t>This material is based upon work supported by the National Science Foundation under Grant No. 2027208.</a:t>
            </a:r>
          </a:p>
        </p:txBody>
      </p:sp>
      <p:pic>
        <p:nvPicPr>
          <p:cNvPr id="12" name="Picture 11" descr="A red text on a black background&#10;&#10;Description automatically generated">
            <a:extLst>
              <a:ext uri="{FF2B5EF4-FFF2-40B4-BE49-F238E27FC236}">
                <a16:creationId xmlns:a16="http://schemas.microsoft.com/office/drawing/2014/main" id="{EE8119B7-EB12-4C5B-90EA-B4A7C5AF15D7}"/>
              </a:ext>
            </a:extLst>
          </p:cNvPr>
          <p:cNvPicPr>
            <a:picLocks noChangeAspect="1"/>
          </p:cNvPicPr>
          <p:nvPr/>
        </p:nvPicPr>
        <p:blipFill>
          <a:blip r:embed="rId5"/>
          <a:stretch>
            <a:fillRect/>
          </a:stretch>
        </p:blipFill>
        <p:spPr>
          <a:xfrm>
            <a:off x="938935" y="4204638"/>
            <a:ext cx="1405466" cy="790575"/>
          </a:xfrm>
          <a:prstGeom prst="rect">
            <a:avLst/>
          </a:prstGeom>
        </p:spPr>
      </p:pic>
    </p:spTree>
    <p:extLst>
      <p:ext uri="{BB962C8B-B14F-4D97-AF65-F5344CB8AC3E}">
        <p14:creationId xmlns:p14="http://schemas.microsoft.com/office/powerpoint/2010/main" val="164923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nk and blue background&#10;&#10;Description automatically generated">
            <a:extLst>
              <a:ext uri="{FF2B5EF4-FFF2-40B4-BE49-F238E27FC236}">
                <a16:creationId xmlns:a16="http://schemas.microsoft.com/office/drawing/2014/main" id="{ABF73F8C-F6D8-A2F8-4C4D-C4089D585E6B}"/>
              </a:ext>
            </a:extLst>
          </p:cNvPr>
          <p:cNvPicPr>
            <a:picLocks noChangeAspect="1"/>
          </p:cNvPicPr>
          <p:nvPr/>
        </p:nvPicPr>
        <p:blipFill>
          <a:blip r:embed="rId3"/>
          <a:stretch>
            <a:fillRect/>
          </a:stretch>
        </p:blipFill>
        <p:spPr>
          <a:xfrm>
            <a:off x="-416879" y="-292608"/>
            <a:ext cx="12791759" cy="7206998"/>
          </a:xfrm>
          <a:prstGeom prst="rect">
            <a:avLst/>
          </a:prstGeom>
        </p:spPr>
      </p:pic>
      <p:pic>
        <p:nvPicPr>
          <p:cNvPr id="7" name="Content Placeholder 8" descr="A computer with a yellow person on the screen&#10;&#10;Description automatically generated">
            <a:extLst>
              <a:ext uri="{FF2B5EF4-FFF2-40B4-BE49-F238E27FC236}">
                <a16:creationId xmlns:a16="http://schemas.microsoft.com/office/drawing/2014/main" id="{2E8438F6-FE3B-D9C2-F6EB-78F137CDED4F}"/>
              </a:ext>
            </a:extLst>
          </p:cNvPr>
          <p:cNvPicPr>
            <a:picLocks noGrp="1" noChangeAspect="1"/>
          </p:cNvPicPr>
          <p:nvPr>
            <p:ph idx="1"/>
          </p:nvPr>
        </p:nvPicPr>
        <p:blipFill>
          <a:blip r:embed="rId4"/>
          <a:stretch>
            <a:fillRect/>
          </a:stretch>
        </p:blipFill>
        <p:spPr>
          <a:xfrm>
            <a:off x="549749" y="3872346"/>
            <a:ext cx="1411156" cy="799872"/>
          </a:xfrm>
        </p:spPr>
      </p:pic>
      <p:pic>
        <p:nvPicPr>
          <p:cNvPr id="8" name="Picture 7">
            <a:extLst>
              <a:ext uri="{FF2B5EF4-FFF2-40B4-BE49-F238E27FC236}">
                <a16:creationId xmlns:a16="http://schemas.microsoft.com/office/drawing/2014/main" id="{43584966-D9F1-4B64-17BD-041142DFEBC7}"/>
              </a:ext>
            </a:extLst>
          </p:cNvPr>
          <p:cNvPicPr>
            <a:picLocks noChangeAspect="1"/>
          </p:cNvPicPr>
          <p:nvPr/>
        </p:nvPicPr>
        <p:blipFill>
          <a:blip r:embed="rId5"/>
          <a:stretch>
            <a:fillRect/>
          </a:stretch>
        </p:blipFill>
        <p:spPr>
          <a:xfrm>
            <a:off x="572261" y="3130434"/>
            <a:ext cx="1578466" cy="407346"/>
          </a:xfrm>
          <a:prstGeom prst="rect">
            <a:avLst/>
          </a:prstGeom>
        </p:spPr>
      </p:pic>
      <p:cxnSp>
        <p:nvCxnSpPr>
          <p:cNvPr id="9" name="Straight Arrow Connector 8">
            <a:extLst>
              <a:ext uri="{FF2B5EF4-FFF2-40B4-BE49-F238E27FC236}">
                <a16:creationId xmlns:a16="http://schemas.microsoft.com/office/drawing/2014/main" id="{11CFBC83-8F2F-173B-C89D-8BADABEBD698}"/>
              </a:ext>
            </a:extLst>
          </p:cNvPr>
          <p:cNvCxnSpPr>
            <a:cxnSpLocks/>
          </p:cNvCxnSpPr>
          <p:nvPr/>
        </p:nvCxnSpPr>
        <p:spPr>
          <a:xfrm>
            <a:off x="2234218" y="3899883"/>
            <a:ext cx="766092"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ECEE4DA-0148-15F6-0C01-251A517EFDB1}"/>
              </a:ext>
            </a:extLst>
          </p:cNvPr>
          <p:cNvPicPr>
            <a:picLocks noChangeAspect="1"/>
          </p:cNvPicPr>
          <p:nvPr/>
        </p:nvPicPr>
        <p:blipFill>
          <a:blip r:embed="rId6"/>
          <a:stretch>
            <a:fillRect/>
          </a:stretch>
        </p:blipFill>
        <p:spPr>
          <a:xfrm>
            <a:off x="2867220" y="3425653"/>
            <a:ext cx="1231746" cy="294925"/>
          </a:xfrm>
          <a:prstGeom prst="rect">
            <a:avLst/>
          </a:prstGeom>
        </p:spPr>
      </p:pic>
      <p:pic>
        <p:nvPicPr>
          <p:cNvPr id="11" name="Picture 10">
            <a:extLst>
              <a:ext uri="{FF2B5EF4-FFF2-40B4-BE49-F238E27FC236}">
                <a16:creationId xmlns:a16="http://schemas.microsoft.com/office/drawing/2014/main" id="{28292E03-F00A-A5CA-2EE0-F70FEB6398BB}"/>
              </a:ext>
            </a:extLst>
          </p:cNvPr>
          <p:cNvPicPr>
            <a:picLocks noChangeAspect="1"/>
          </p:cNvPicPr>
          <p:nvPr/>
        </p:nvPicPr>
        <p:blipFill>
          <a:blip r:embed="rId7"/>
          <a:stretch>
            <a:fillRect/>
          </a:stretch>
        </p:blipFill>
        <p:spPr>
          <a:xfrm>
            <a:off x="3159993" y="3839781"/>
            <a:ext cx="840536" cy="294925"/>
          </a:xfrm>
          <a:prstGeom prst="rect">
            <a:avLst/>
          </a:prstGeom>
        </p:spPr>
      </p:pic>
      <p:grpSp>
        <p:nvGrpSpPr>
          <p:cNvPr id="12" name="Group 11">
            <a:extLst>
              <a:ext uri="{FF2B5EF4-FFF2-40B4-BE49-F238E27FC236}">
                <a16:creationId xmlns:a16="http://schemas.microsoft.com/office/drawing/2014/main" id="{5A67C21D-26F7-4913-5BDD-CE081CDFE764}"/>
              </a:ext>
            </a:extLst>
          </p:cNvPr>
          <p:cNvGrpSpPr/>
          <p:nvPr/>
        </p:nvGrpSpPr>
        <p:grpSpPr>
          <a:xfrm>
            <a:off x="5781435" y="1578241"/>
            <a:ext cx="887630" cy="1149885"/>
            <a:chOff x="5290887" y="3115336"/>
            <a:chExt cx="1104925" cy="1431381"/>
          </a:xfrm>
        </p:grpSpPr>
        <p:pic>
          <p:nvPicPr>
            <p:cNvPr id="13" name="Picture 12" descr="A yellow and blue rectangular object&#10;&#10;Description automatically generated">
              <a:extLst>
                <a:ext uri="{FF2B5EF4-FFF2-40B4-BE49-F238E27FC236}">
                  <a16:creationId xmlns:a16="http://schemas.microsoft.com/office/drawing/2014/main" id="{65B327C3-F381-8CC5-5D0B-F90386877F32}"/>
                </a:ext>
              </a:extLst>
            </p:cNvPr>
            <p:cNvPicPr>
              <a:picLocks noChangeAspect="1"/>
            </p:cNvPicPr>
            <p:nvPr/>
          </p:nvPicPr>
          <p:blipFill>
            <a:blip r:embed="rId8"/>
            <a:stretch>
              <a:fillRect/>
            </a:stretch>
          </p:blipFill>
          <p:spPr>
            <a:xfrm>
              <a:off x="5290887" y="3115336"/>
              <a:ext cx="1104925" cy="1431381"/>
            </a:xfrm>
            <a:prstGeom prst="rect">
              <a:avLst/>
            </a:prstGeom>
          </p:spPr>
        </p:pic>
        <p:sp>
          <p:nvSpPr>
            <p:cNvPr id="14" name="TextBox 13">
              <a:extLst>
                <a:ext uri="{FF2B5EF4-FFF2-40B4-BE49-F238E27FC236}">
                  <a16:creationId xmlns:a16="http://schemas.microsoft.com/office/drawing/2014/main" id="{ED9946F6-AE4D-5316-8416-8FD277898D19}"/>
                </a:ext>
              </a:extLst>
            </p:cNvPr>
            <p:cNvSpPr txBox="1"/>
            <p:nvPr/>
          </p:nvSpPr>
          <p:spPr>
            <a:xfrm>
              <a:off x="5322732" y="3130369"/>
              <a:ext cx="1006093" cy="383122"/>
            </a:xfrm>
            <a:prstGeom prst="rect">
              <a:avLst/>
            </a:prstGeom>
            <a:noFill/>
          </p:spPr>
          <p:txBody>
            <a:bodyPr wrap="none" rtlCol="0">
              <a:spAutoFit/>
            </a:bodyPr>
            <a:lstStyle/>
            <a:p>
              <a:r>
                <a:rPr lang="en-US" sz="1400" dirty="0">
                  <a:solidFill>
                    <a:schemeClr val="bg1"/>
                  </a:solidFill>
                  <a:latin typeface="Basier Square Narrow" pitchFamily="2" charset="77"/>
                </a:rPr>
                <a:t>JOURNAL</a:t>
              </a:r>
            </a:p>
          </p:txBody>
        </p:sp>
      </p:grpSp>
      <p:cxnSp>
        <p:nvCxnSpPr>
          <p:cNvPr id="15" name="Straight Arrow Connector 14">
            <a:extLst>
              <a:ext uri="{FF2B5EF4-FFF2-40B4-BE49-F238E27FC236}">
                <a16:creationId xmlns:a16="http://schemas.microsoft.com/office/drawing/2014/main" id="{D58911A7-DE3D-404E-328B-B3F771E1FA40}"/>
              </a:ext>
            </a:extLst>
          </p:cNvPr>
          <p:cNvCxnSpPr>
            <a:cxnSpLocks/>
          </p:cNvCxnSpPr>
          <p:nvPr/>
        </p:nvCxnSpPr>
        <p:spPr>
          <a:xfrm>
            <a:off x="6765618" y="2274403"/>
            <a:ext cx="38304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A picture containing circle, graphics&#10;&#10;Description automatically generated">
            <a:extLst>
              <a:ext uri="{FF2B5EF4-FFF2-40B4-BE49-F238E27FC236}">
                <a16:creationId xmlns:a16="http://schemas.microsoft.com/office/drawing/2014/main" id="{33DE5BD1-598E-0BDA-F4A5-4077ED143D1D}"/>
              </a:ext>
            </a:extLst>
          </p:cNvPr>
          <p:cNvPicPr>
            <a:picLocks noChangeAspect="1"/>
          </p:cNvPicPr>
          <p:nvPr/>
        </p:nvPicPr>
        <p:blipFill>
          <a:blip r:embed="rId9"/>
          <a:stretch>
            <a:fillRect/>
          </a:stretch>
        </p:blipFill>
        <p:spPr>
          <a:xfrm>
            <a:off x="7296506" y="1840099"/>
            <a:ext cx="835836" cy="835836"/>
          </a:xfrm>
          <a:prstGeom prst="rect">
            <a:avLst/>
          </a:prstGeom>
        </p:spPr>
      </p:pic>
      <p:pic>
        <p:nvPicPr>
          <p:cNvPr id="17" name="Picture 16" descr="A screenshot of a computer&#10;&#10;Description automatically generated with low confidence">
            <a:extLst>
              <a:ext uri="{FF2B5EF4-FFF2-40B4-BE49-F238E27FC236}">
                <a16:creationId xmlns:a16="http://schemas.microsoft.com/office/drawing/2014/main" id="{556EE5EE-9560-EC21-6B3C-B33D87DC22A9}"/>
              </a:ext>
            </a:extLst>
          </p:cNvPr>
          <p:cNvPicPr>
            <a:picLocks noChangeAspect="1"/>
          </p:cNvPicPr>
          <p:nvPr/>
        </p:nvPicPr>
        <p:blipFill>
          <a:blip r:embed="rId10"/>
          <a:stretch>
            <a:fillRect/>
          </a:stretch>
        </p:blipFill>
        <p:spPr>
          <a:xfrm>
            <a:off x="8985128" y="1265156"/>
            <a:ext cx="887630" cy="1149885"/>
          </a:xfrm>
          <a:prstGeom prst="rect">
            <a:avLst/>
          </a:prstGeom>
        </p:spPr>
      </p:pic>
      <p:cxnSp>
        <p:nvCxnSpPr>
          <p:cNvPr id="18" name="Straight Arrow Connector 17">
            <a:extLst>
              <a:ext uri="{FF2B5EF4-FFF2-40B4-BE49-F238E27FC236}">
                <a16:creationId xmlns:a16="http://schemas.microsoft.com/office/drawing/2014/main" id="{7F838596-D2AE-C2E7-FD8C-24E4D8927671}"/>
              </a:ext>
            </a:extLst>
          </p:cNvPr>
          <p:cNvCxnSpPr>
            <a:cxnSpLocks/>
          </p:cNvCxnSpPr>
          <p:nvPr/>
        </p:nvCxnSpPr>
        <p:spPr>
          <a:xfrm>
            <a:off x="8242537" y="2274403"/>
            <a:ext cx="47197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19" name="Content Placeholder 8" descr="A computer with a yellow person on the screen&#10;&#10;Description automatically generated">
            <a:extLst>
              <a:ext uri="{FF2B5EF4-FFF2-40B4-BE49-F238E27FC236}">
                <a16:creationId xmlns:a16="http://schemas.microsoft.com/office/drawing/2014/main" id="{20015C70-6D16-7675-1EA9-8D70BC289273}"/>
              </a:ext>
            </a:extLst>
          </p:cNvPr>
          <p:cNvPicPr>
            <a:picLocks noChangeAspect="1"/>
          </p:cNvPicPr>
          <p:nvPr/>
        </p:nvPicPr>
        <p:blipFill>
          <a:blip r:embed="rId4"/>
          <a:stretch>
            <a:fillRect/>
          </a:stretch>
        </p:blipFill>
        <p:spPr>
          <a:xfrm>
            <a:off x="9093474" y="2130990"/>
            <a:ext cx="1411156" cy="799872"/>
          </a:xfrm>
          <a:prstGeom prst="rect">
            <a:avLst/>
          </a:prstGeom>
        </p:spPr>
      </p:pic>
      <p:pic>
        <p:nvPicPr>
          <p:cNvPr id="20" name="Picture 19" descr="A blue rectangular object with a black background&#10;&#10;Description automatically generated">
            <a:extLst>
              <a:ext uri="{FF2B5EF4-FFF2-40B4-BE49-F238E27FC236}">
                <a16:creationId xmlns:a16="http://schemas.microsoft.com/office/drawing/2014/main" id="{C3095B21-51F7-0614-B398-4877B07B0084}"/>
              </a:ext>
            </a:extLst>
          </p:cNvPr>
          <p:cNvPicPr>
            <a:picLocks noChangeAspect="1"/>
          </p:cNvPicPr>
          <p:nvPr/>
        </p:nvPicPr>
        <p:blipFill>
          <a:blip r:embed="rId11"/>
          <a:stretch>
            <a:fillRect/>
          </a:stretch>
        </p:blipFill>
        <p:spPr>
          <a:xfrm>
            <a:off x="6225250" y="4945873"/>
            <a:ext cx="724904" cy="839708"/>
          </a:xfrm>
          <a:prstGeom prst="rect">
            <a:avLst/>
          </a:prstGeom>
        </p:spPr>
      </p:pic>
      <p:sp>
        <p:nvSpPr>
          <p:cNvPr id="21" name="TextBox 20">
            <a:extLst>
              <a:ext uri="{FF2B5EF4-FFF2-40B4-BE49-F238E27FC236}">
                <a16:creationId xmlns:a16="http://schemas.microsoft.com/office/drawing/2014/main" id="{E35C3221-0008-C013-42DD-D0565D9FBA4D}"/>
              </a:ext>
            </a:extLst>
          </p:cNvPr>
          <p:cNvSpPr txBox="1"/>
          <p:nvPr/>
        </p:nvSpPr>
        <p:spPr>
          <a:xfrm>
            <a:off x="5686945" y="4487552"/>
            <a:ext cx="2082621" cy="369332"/>
          </a:xfrm>
          <a:prstGeom prst="rect">
            <a:avLst/>
          </a:prstGeom>
          <a:noFill/>
        </p:spPr>
        <p:txBody>
          <a:bodyPr wrap="none" rtlCol="0">
            <a:spAutoFit/>
          </a:bodyPr>
          <a:lstStyle/>
          <a:p>
            <a:r>
              <a:rPr lang="en-US" dirty="0">
                <a:latin typeface="Novela" pitchFamily="2" charset="77"/>
              </a:rPr>
              <a:t>Small UI Changes</a:t>
            </a:r>
          </a:p>
        </p:txBody>
      </p:sp>
      <p:sp>
        <p:nvSpPr>
          <p:cNvPr id="22" name="TextBox 21">
            <a:extLst>
              <a:ext uri="{FF2B5EF4-FFF2-40B4-BE49-F238E27FC236}">
                <a16:creationId xmlns:a16="http://schemas.microsoft.com/office/drawing/2014/main" id="{1CE5CA55-CA40-0DA4-7747-AC0306F3E550}"/>
              </a:ext>
            </a:extLst>
          </p:cNvPr>
          <p:cNvSpPr txBox="1"/>
          <p:nvPr/>
        </p:nvSpPr>
        <p:spPr>
          <a:xfrm>
            <a:off x="5696300" y="2930862"/>
            <a:ext cx="1821332" cy="369332"/>
          </a:xfrm>
          <a:prstGeom prst="rect">
            <a:avLst/>
          </a:prstGeom>
          <a:noFill/>
        </p:spPr>
        <p:txBody>
          <a:bodyPr wrap="none" rtlCol="0">
            <a:spAutoFit/>
          </a:bodyPr>
          <a:lstStyle/>
          <a:p>
            <a:r>
              <a:rPr lang="en-US" dirty="0">
                <a:latin typeface="Novela" pitchFamily="2" charset="77"/>
              </a:rPr>
              <a:t>Big UI Changes</a:t>
            </a:r>
          </a:p>
        </p:txBody>
      </p:sp>
      <p:cxnSp>
        <p:nvCxnSpPr>
          <p:cNvPr id="23" name="Curved Connector 22">
            <a:extLst>
              <a:ext uri="{FF2B5EF4-FFF2-40B4-BE49-F238E27FC236}">
                <a16:creationId xmlns:a16="http://schemas.microsoft.com/office/drawing/2014/main" id="{25386C84-306C-6494-BEBB-C2EE8E70F575}"/>
              </a:ext>
            </a:extLst>
          </p:cNvPr>
          <p:cNvCxnSpPr>
            <a:cxnSpLocks/>
          </p:cNvCxnSpPr>
          <p:nvPr/>
        </p:nvCxnSpPr>
        <p:spPr>
          <a:xfrm>
            <a:off x="4160212" y="3899883"/>
            <a:ext cx="1410047" cy="772335"/>
          </a:xfrm>
          <a:prstGeom prst="curvedConnector3">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F47216F-D6DF-2935-AA07-D534C9428E6B}"/>
              </a:ext>
            </a:extLst>
          </p:cNvPr>
          <p:cNvCxnSpPr/>
          <p:nvPr/>
        </p:nvCxnSpPr>
        <p:spPr>
          <a:xfrm flipV="1">
            <a:off x="4160212" y="3146168"/>
            <a:ext cx="1410047" cy="753715"/>
          </a:xfrm>
          <a:prstGeom prst="curvedConnector3">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82D9C3ED-3AF9-E6D5-4278-F83B8F467D3C}"/>
              </a:ext>
            </a:extLst>
          </p:cNvPr>
          <p:cNvPicPr>
            <a:picLocks noChangeAspect="1"/>
          </p:cNvPicPr>
          <p:nvPr/>
        </p:nvPicPr>
        <p:blipFill>
          <a:blip r:embed="rId12"/>
          <a:stretch>
            <a:fillRect/>
          </a:stretch>
        </p:blipFill>
        <p:spPr>
          <a:xfrm>
            <a:off x="11143490" y="1499481"/>
            <a:ext cx="610220" cy="1431381"/>
          </a:xfrm>
          <a:prstGeom prst="rect">
            <a:avLst/>
          </a:prstGeom>
        </p:spPr>
      </p:pic>
      <p:cxnSp>
        <p:nvCxnSpPr>
          <p:cNvPr id="26" name="Straight Arrow Connector 25">
            <a:extLst>
              <a:ext uri="{FF2B5EF4-FFF2-40B4-BE49-F238E27FC236}">
                <a16:creationId xmlns:a16="http://schemas.microsoft.com/office/drawing/2014/main" id="{87740260-756C-B53C-0BFD-503AE7B6B024}"/>
              </a:ext>
            </a:extLst>
          </p:cNvPr>
          <p:cNvCxnSpPr>
            <a:cxnSpLocks/>
          </p:cNvCxnSpPr>
          <p:nvPr/>
        </p:nvCxnSpPr>
        <p:spPr>
          <a:xfrm>
            <a:off x="10568798" y="2274403"/>
            <a:ext cx="471976" cy="0"/>
          </a:xfrm>
          <a:prstGeom prst="straightConnector1">
            <a:avLst/>
          </a:prstGeom>
          <a:ln w="28575">
            <a:solidFill>
              <a:srgbClr val="FF977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E5D51B4-1C10-6767-0902-19080E6E963B}"/>
              </a:ext>
            </a:extLst>
          </p:cNvPr>
          <p:cNvSpPr txBox="1"/>
          <p:nvPr/>
        </p:nvSpPr>
        <p:spPr>
          <a:xfrm>
            <a:off x="7728773" y="5785581"/>
            <a:ext cx="3414717" cy="646331"/>
          </a:xfrm>
          <a:prstGeom prst="rect">
            <a:avLst/>
          </a:prstGeom>
          <a:noFill/>
        </p:spPr>
        <p:txBody>
          <a:bodyPr wrap="none" rtlCol="0">
            <a:spAutoFit/>
          </a:bodyPr>
          <a:lstStyle/>
          <a:p>
            <a:r>
              <a:rPr lang="en-US" sz="3600" dirty="0">
                <a:solidFill>
                  <a:srgbClr val="E98A69"/>
                </a:solidFill>
                <a:latin typeface="Basier Square Narrow" pitchFamily="2" charset="77"/>
              </a:rPr>
              <a:t>Design Interventions</a:t>
            </a:r>
          </a:p>
        </p:txBody>
      </p:sp>
      <p:sp>
        <p:nvSpPr>
          <p:cNvPr id="28" name="TextBox 27">
            <a:extLst>
              <a:ext uri="{FF2B5EF4-FFF2-40B4-BE49-F238E27FC236}">
                <a16:creationId xmlns:a16="http://schemas.microsoft.com/office/drawing/2014/main" id="{9D7E06AA-A558-FF25-BAC6-CFD7C0AE43C4}"/>
              </a:ext>
            </a:extLst>
          </p:cNvPr>
          <p:cNvSpPr txBox="1"/>
          <p:nvPr/>
        </p:nvSpPr>
        <p:spPr>
          <a:xfrm>
            <a:off x="549749" y="618825"/>
            <a:ext cx="2781531" cy="646331"/>
          </a:xfrm>
          <a:prstGeom prst="rect">
            <a:avLst/>
          </a:prstGeom>
          <a:noFill/>
        </p:spPr>
        <p:txBody>
          <a:bodyPr wrap="none" rtlCol="0">
            <a:spAutoFit/>
          </a:bodyPr>
          <a:lstStyle/>
          <a:p>
            <a:r>
              <a:rPr lang="en-US" sz="3600" dirty="0">
                <a:solidFill>
                  <a:srgbClr val="0484B8"/>
                </a:solidFill>
                <a:latin typeface="Basier Square Narrow" pitchFamily="2" charset="77"/>
              </a:rPr>
              <a:t>Research Efforts</a:t>
            </a:r>
          </a:p>
        </p:txBody>
      </p:sp>
    </p:spTree>
    <p:extLst>
      <p:ext uri="{BB962C8B-B14F-4D97-AF65-F5344CB8AC3E}">
        <p14:creationId xmlns:p14="http://schemas.microsoft.com/office/powerpoint/2010/main" val="3291451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3BA4EE-6DA6-E978-E1E8-968BA4E26F9A}"/>
              </a:ext>
            </a:extLst>
          </p:cNvPr>
          <p:cNvPicPr>
            <a:picLocks noChangeAspect="1"/>
          </p:cNvPicPr>
          <p:nvPr/>
        </p:nvPicPr>
        <p:blipFill>
          <a:blip r:embed="rId3"/>
          <a:stretch>
            <a:fillRect/>
          </a:stretch>
        </p:blipFill>
        <p:spPr>
          <a:xfrm rot="14359248">
            <a:off x="3722286" y="-2099644"/>
            <a:ext cx="4747428" cy="10176807"/>
          </a:xfrm>
          <a:prstGeom prst="rect">
            <a:avLst/>
          </a:prstGeom>
        </p:spPr>
      </p:pic>
      <p:sp>
        <p:nvSpPr>
          <p:cNvPr id="13" name="TextBox 12">
            <a:extLst>
              <a:ext uri="{FF2B5EF4-FFF2-40B4-BE49-F238E27FC236}">
                <a16:creationId xmlns:a16="http://schemas.microsoft.com/office/drawing/2014/main" id="{44E68746-E894-EF70-1F2B-E780BDD98948}"/>
              </a:ext>
            </a:extLst>
          </p:cNvPr>
          <p:cNvSpPr txBox="1"/>
          <p:nvPr/>
        </p:nvSpPr>
        <p:spPr>
          <a:xfrm>
            <a:off x="2435426" y="3828010"/>
            <a:ext cx="2707793" cy="1200329"/>
          </a:xfrm>
          <a:prstGeom prst="rect">
            <a:avLst/>
          </a:prstGeom>
          <a:noFill/>
        </p:spPr>
        <p:txBody>
          <a:bodyPr wrap="none" rtlCol="0">
            <a:spAutoFit/>
          </a:bodyPr>
          <a:lstStyle/>
          <a:p>
            <a:r>
              <a:rPr lang="en-US" sz="3600" dirty="0">
                <a:latin typeface="Novela" pitchFamily="2" charset="77"/>
              </a:rPr>
              <a:t>Routines  + </a:t>
            </a:r>
          </a:p>
          <a:p>
            <a:r>
              <a:rPr lang="en-US" sz="3600" dirty="0">
                <a:latin typeface="Novela" pitchFamily="2" charset="77"/>
              </a:rPr>
              <a:t>Challenges</a:t>
            </a:r>
          </a:p>
        </p:txBody>
      </p:sp>
    </p:spTree>
    <p:extLst>
      <p:ext uri="{BB962C8B-B14F-4D97-AF65-F5344CB8AC3E}">
        <p14:creationId xmlns:p14="http://schemas.microsoft.com/office/powerpoint/2010/main" val="327885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computer with a yellow person on the screen&#10;&#10;Description automatically generated">
            <a:extLst>
              <a:ext uri="{FF2B5EF4-FFF2-40B4-BE49-F238E27FC236}">
                <a16:creationId xmlns:a16="http://schemas.microsoft.com/office/drawing/2014/main" id="{C6D7601E-42D9-2BA4-BDBF-729004047245}"/>
              </a:ext>
            </a:extLst>
          </p:cNvPr>
          <p:cNvPicPr>
            <a:picLocks noGrp="1" noChangeAspect="1"/>
          </p:cNvPicPr>
          <p:nvPr>
            <p:ph idx="1"/>
          </p:nvPr>
        </p:nvPicPr>
        <p:blipFill>
          <a:blip r:embed="rId3"/>
          <a:stretch>
            <a:fillRect/>
          </a:stretch>
        </p:blipFill>
        <p:spPr>
          <a:xfrm>
            <a:off x="1563550" y="4156663"/>
            <a:ext cx="2898322" cy="1642828"/>
          </a:xfrm>
        </p:spPr>
      </p:pic>
      <p:pic>
        <p:nvPicPr>
          <p:cNvPr id="5" name="Picture 4">
            <a:extLst>
              <a:ext uri="{FF2B5EF4-FFF2-40B4-BE49-F238E27FC236}">
                <a16:creationId xmlns:a16="http://schemas.microsoft.com/office/drawing/2014/main" id="{6190F169-D176-5AAF-3B3E-A5AC91A49DFF}"/>
              </a:ext>
            </a:extLst>
          </p:cNvPr>
          <p:cNvPicPr>
            <a:picLocks noChangeAspect="1"/>
          </p:cNvPicPr>
          <p:nvPr/>
        </p:nvPicPr>
        <p:blipFill>
          <a:blip r:embed="rId4"/>
          <a:stretch>
            <a:fillRect/>
          </a:stretch>
        </p:blipFill>
        <p:spPr>
          <a:xfrm>
            <a:off x="1447796" y="1339068"/>
            <a:ext cx="3611310" cy="931951"/>
          </a:xfrm>
          <a:prstGeom prst="rect">
            <a:avLst/>
          </a:prstGeom>
        </p:spPr>
      </p:pic>
      <p:sp>
        <p:nvSpPr>
          <p:cNvPr id="6" name="TextBox 5">
            <a:extLst>
              <a:ext uri="{FF2B5EF4-FFF2-40B4-BE49-F238E27FC236}">
                <a16:creationId xmlns:a16="http://schemas.microsoft.com/office/drawing/2014/main" id="{521E111E-D05F-83F3-48E8-8D32D6892F85}"/>
              </a:ext>
            </a:extLst>
          </p:cNvPr>
          <p:cNvSpPr txBox="1"/>
          <p:nvPr/>
        </p:nvSpPr>
        <p:spPr>
          <a:xfrm>
            <a:off x="6235700" y="1339068"/>
            <a:ext cx="3611310" cy="1015663"/>
          </a:xfrm>
          <a:prstGeom prst="rect">
            <a:avLst/>
          </a:prstGeom>
          <a:noFill/>
        </p:spPr>
        <p:txBody>
          <a:bodyPr wrap="square">
            <a:spAutoFit/>
          </a:bodyPr>
          <a:lstStyle/>
          <a:p>
            <a:r>
              <a:rPr lang="en-US" sz="2400" dirty="0">
                <a:latin typeface="Basier Square Narrow" pitchFamily="2" charset="77"/>
              </a:rPr>
              <a:t>Method:</a:t>
            </a:r>
          </a:p>
          <a:p>
            <a:r>
              <a:rPr lang="en-US" sz="3600" dirty="0">
                <a:latin typeface="Novela" pitchFamily="2" charset="77"/>
              </a:rPr>
              <a:t>Observation</a:t>
            </a:r>
          </a:p>
        </p:txBody>
      </p:sp>
      <p:sp>
        <p:nvSpPr>
          <p:cNvPr id="7" name="TextBox 6">
            <a:extLst>
              <a:ext uri="{FF2B5EF4-FFF2-40B4-BE49-F238E27FC236}">
                <a16:creationId xmlns:a16="http://schemas.microsoft.com/office/drawing/2014/main" id="{F2542737-5637-32B8-4711-8B5E5E9F14B8}"/>
              </a:ext>
            </a:extLst>
          </p:cNvPr>
          <p:cNvSpPr txBox="1"/>
          <p:nvPr/>
        </p:nvSpPr>
        <p:spPr>
          <a:xfrm>
            <a:off x="6235700" y="4156663"/>
            <a:ext cx="3611310" cy="1015663"/>
          </a:xfrm>
          <a:prstGeom prst="rect">
            <a:avLst/>
          </a:prstGeom>
          <a:noFill/>
        </p:spPr>
        <p:txBody>
          <a:bodyPr wrap="square">
            <a:spAutoFit/>
          </a:bodyPr>
          <a:lstStyle/>
          <a:p>
            <a:r>
              <a:rPr lang="en-US" sz="2400" dirty="0">
                <a:latin typeface="Basier Square Narrow" pitchFamily="2" charset="77"/>
              </a:rPr>
              <a:t>Method:</a:t>
            </a:r>
          </a:p>
          <a:p>
            <a:r>
              <a:rPr lang="en-US" sz="3600" dirty="0">
                <a:latin typeface="Novela" pitchFamily="2" charset="77"/>
              </a:rPr>
              <a:t>Interviews</a:t>
            </a:r>
          </a:p>
        </p:txBody>
      </p:sp>
      <p:sp>
        <p:nvSpPr>
          <p:cNvPr id="8" name="TextBox 7">
            <a:extLst>
              <a:ext uri="{FF2B5EF4-FFF2-40B4-BE49-F238E27FC236}">
                <a16:creationId xmlns:a16="http://schemas.microsoft.com/office/drawing/2014/main" id="{A4A76A93-59C1-83A5-6B8E-297BCFE8395A}"/>
              </a:ext>
            </a:extLst>
          </p:cNvPr>
          <p:cNvSpPr txBox="1"/>
          <p:nvPr/>
        </p:nvSpPr>
        <p:spPr>
          <a:xfrm>
            <a:off x="6235700" y="5337826"/>
            <a:ext cx="5270500" cy="830997"/>
          </a:xfrm>
          <a:prstGeom prst="rect">
            <a:avLst/>
          </a:prstGeom>
          <a:noFill/>
        </p:spPr>
        <p:txBody>
          <a:bodyPr wrap="square" rtlCol="0">
            <a:spAutoFit/>
          </a:bodyPr>
          <a:lstStyle/>
          <a:p>
            <a:r>
              <a:rPr lang="en-US" sz="2400" dirty="0">
                <a:latin typeface="Basier Square Narrow" pitchFamily="2" charset="77"/>
              </a:rPr>
              <a:t>“Can you tell me about a time where you’ve been frustrated while using CloudLab?”</a:t>
            </a:r>
          </a:p>
        </p:txBody>
      </p:sp>
    </p:spTree>
    <p:extLst>
      <p:ext uri="{BB962C8B-B14F-4D97-AF65-F5344CB8AC3E}">
        <p14:creationId xmlns:p14="http://schemas.microsoft.com/office/powerpoint/2010/main" val="70948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928026-B503-8377-6AEA-12697B19FE9D}"/>
              </a:ext>
            </a:extLst>
          </p:cNvPr>
          <p:cNvPicPr>
            <a:picLocks noChangeAspect="1"/>
          </p:cNvPicPr>
          <p:nvPr/>
        </p:nvPicPr>
        <p:blipFill>
          <a:blip r:embed="rId5"/>
          <a:stretch>
            <a:fillRect/>
          </a:stretch>
        </p:blipFill>
        <p:spPr>
          <a:xfrm>
            <a:off x="1289685" y="2079476"/>
            <a:ext cx="1605915" cy="384515"/>
          </a:xfrm>
          <a:prstGeom prst="rect">
            <a:avLst/>
          </a:prstGeom>
        </p:spPr>
      </p:pic>
      <p:sp>
        <p:nvSpPr>
          <p:cNvPr id="5" name="TextBox 4">
            <a:extLst>
              <a:ext uri="{FF2B5EF4-FFF2-40B4-BE49-F238E27FC236}">
                <a16:creationId xmlns:a16="http://schemas.microsoft.com/office/drawing/2014/main" id="{ACD975F3-DA2F-FD6B-3A77-EEBB7E2A86FC}"/>
              </a:ext>
            </a:extLst>
          </p:cNvPr>
          <p:cNvSpPr txBox="1"/>
          <p:nvPr/>
        </p:nvSpPr>
        <p:spPr>
          <a:xfrm>
            <a:off x="1175385" y="653268"/>
            <a:ext cx="4780915" cy="1015663"/>
          </a:xfrm>
          <a:prstGeom prst="rect">
            <a:avLst/>
          </a:prstGeom>
          <a:noFill/>
        </p:spPr>
        <p:txBody>
          <a:bodyPr wrap="square">
            <a:spAutoFit/>
          </a:bodyPr>
          <a:lstStyle/>
          <a:p>
            <a:r>
              <a:rPr lang="en-US" sz="2400" dirty="0">
                <a:latin typeface="Basier Square Narrow" pitchFamily="2" charset="77"/>
              </a:rPr>
              <a:t>Analytic approach:</a:t>
            </a:r>
          </a:p>
          <a:p>
            <a:r>
              <a:rPr lang="en-US" sz="3600" dirty="0">
                <a:latin typeface="Novela" pitchFamily="2" charset="77"/>
              </a:rPr>
              <a:t>Thematic analysis</a:t>
            </a:r>
          </a:p>
        </p:txBody>
      </p:sp>
      <p:pic>
        <p:nvPicPr>
          <p:cNvPr id="12" name="atlasTICloudLab.mov" descr="atlasTICloudLab.mov">
            <a:hlinkClick r:id="" action="ppaction://media"/>
            <a:extLst>
              <a:ext uri="{FF2B5EF4-FFF2-40B4-BE49-F238E27FC236}">
                <a16:creationId xmlns:a16="http://schemas.microsoft.com/office/drawing/2014/main" id="{75F65CFB-A5A4-2D5F-63A9-EEEF65729E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20085" y="1991359"/>
            <a:ext cx="8458200" cy="4511040"/>
          </a:xfrm>
          <a:prstGeom prst="rect">
            <a:avLst/>
          </a:prstGeom>
        </p:spPr>
      </p:pic>
    </p:spTree>
    <p:extLst>
      <p:ext uri="{BB962C8B-B14F-4D97-AF65-F5344CB8AC3E}">
        <p14:creationId xmlns:p14="http://schemas.microsoft.com/office/powerpoint/2010/main" val="183940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236BB-6F06-EBB6-5640-C3CF1464FEC6}"/>
              </a:ext>
            </a:extLst>
          </p:cNvPr>
          <p:cNvPicPr>
            <a:picLocks noChangeAspect="1"/>
          </p:cNvPicPr>
          <p:nvPr/>
        </p:nvPicPr>
        <p:blipFill>
          <a:blip r:embed="rId3"/>
          <a:stretch>
            <a:fillRect/>
          </a:stretch>
        </p:blipFill>
        <p:spPr>
          <a:xfrm>
            <a:off x="1295400" y="1934762"/>
            <a:ext cx="1063748" cy="373245"/>
          </a:xfrm>
          <a:prstGeom prst="rect">
            <a:avLst/>
          </a:prstGeom>
        </p:spPr>
      </p:pic>
      <p:pic>
        <p:nvPicPr>
          <p:cNvPr id="11" name="Picture 10">
            <a:extLst>
              <a:ext uri="{FF2B5EF4-FFF2-40B4-BE49-F238E27FC236}">
                <a16:creationId xmlns:a16="http://schemas.microsoft.com/office/drawing/2014/main" id="{49A5632C-EF0F-8A3F-FDE5-73E56395986B}"/>
              </a:ext>
            </a:extLst>
          </p:cNvPr>
          <p:cNvPicPr>
            <a:picLocks noChangeAspect="1"/>
          </p:cNvPicPr>
          <p:nvPr/>
        </p:nvPicPr>
        <p:blipFill>
          <a:blip r:embed="rId4"/>
          <a:stretch>
            <a:fillRect/>
          </a:stretch>
        </p:blipFill>
        <p:spPr>
          <a:xfrm>
            <a:off x="2658292" y="1944069"/>
            <a:ext cx="6015808" cy="4493735"/>
          </a:xfrm>
          <a:prstGeom prst="rect">
            <a:avLst/>
          </a:prstGeom>
        </p:spPr>
      </p:pic>
      <p:pic>
        <p:nvPicPr>
          <p:cNvPr id="19" name="Picture 18">
            <a:extLst>
              <a:ext uri="{FF2B5EF4-FFF2-40B4-BE49-F238E27FC236}">
                <a16:creationId xmlns:a16="http://schemas.microsoft.com/office/drawing/2014/main" id="{803B08C6-2C51-032D-519E-6A84A66BDD66}"/>
              </a:ext>
            </a:extLst>
          </p:cNvPr>
          <p:cNvPicPr>
            <a:picLocks noChangeAspect="1"/>
          </p:cNvPicPr>
          <p:nvPr/>
        </p:nvPicPr>
        <p:blipFill>
          <a:blip r:embed="rId5"/>
          <a:stretch>
            <a:fillRect/>
          </a:stretch>
        </p:blipFill>
        <p:spPr>
          <a:xfrm>
            <a:off x="6826004" y="2308007"/>
            <a:ext cx="4636733" cy="3846208"/>
          </a:xfrm>
          <a:prstGeom prst="rect">
            <a:avLst/>
          </a:prstGeom>
          <a:ln>
            <a:solidFill>
              <a:srgbClr val="70D6FF"/>
            </a:solidFill>
          </a:ln>
        </p:spPr>
      </p:pic>
      <p:sp>
        <p:nvSpPr>
          <p:cNvPr id="8" name="TextBox 7">
            <a:extLst>
              <a:ext uri="{FF2B5EF4-FFF2-40B4-BE49-F238E27FC236}">
                <a16:creationId xmlns:a16="http://schemas.microsoft.com/office/drawing/2014/main" id="{3A2F2101-33F3-2F05-885A-B2746EF5392C}"/>
              </a:ext>
            </a:extLst>
          </p:cNvPr>
          <p:cNvSpPr txBox="1"/>
          <p:nvPr/>
        </p:nvSpPr>
        <p:spPr>
          <a:xfrm>
            <a:off x="1175385" y="653268"/>
            <a:ext cx="4780915" cy="1015663"/>
          </a:xfrm>
          <a:prstGeom prst="rect">
            <a:avLst/>
          </a:prstGeom>
          <a:noFill/>
        </p:spPr>
        <p:txBody>
          <a:bodyPr wrap="square">
            <a:spAutoFit/>
          </a:bodyPr>
          <a:lstStyle/>
          <a:p>
            <a:r>
              <a:rPr lang="en-US" sz="2400" dirty="0">
                <a:latin typeface="Basier Square Narrow" pitchFamily="2" charset="77"/>
              </a:rPr>
              <a:t>Analytic approach:</a:t>
            </a:r>
          </a:p>
          <a:p>
            <a:r>
              <a:rPr lang="en-US" sz="3600" dirty="0">
                <a:latin typeface="Novela" pitchFamily="2" charset="77"/>
              </a:rPr>
              <a:t>Thematic analysis</a:t>
            </a:r>
          </a:p>
        </p:txBody>
      </p:sp>
    </p:spTree>
    <p:extLst>
      <p:ext uri="{BB962C8B-B14F-4D97-AF65-F5344CB8AC3E}">
        <p14:creationId xmlns:p14="http://schemas.microsoft.com/office/powerpoint/2010/main" val="304794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13144</TotalTime>
  <Words>2424</Words>
  <Application>Microsoft Macintosh PowerPoint</Application>
  <PresentationFormat>Widescreen</PresentationFormat>
  <Paragraphs>233</Paragraphs>
  <Slides>32</Slides>
  <Notes>30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Novela</vt:lpstr>
      <vt:lpstr>Basier Square Narrow</vt:lpstr>
      <vt:lpstr>Arial</vt:lpstr>
      <vt:lpstr>Times New Roman</vt:lpstr>
      <vt:lpstr>Office Theme</vt:lpstr>
      <vt:lpstr>Aligning with your Community through User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Aligning with Your Community through User Research</dc:title>
  <dc:creator>Hannah Cohoon</dc:creator>
  <cp:lastModifiedBy>Hannah Cohoon</cp:lastModifiedBy>
  <cp:revision>33</cp:revision>
  <dcterms:created xsi:type="dcterms:W3CDTF">2023-10-26T16:10:14Z</dcterms:created>
  <dcterms:modified xsi:type="dcterms:W3CDTF">2024-07-30T16:12:12Z</dcterms:modified>
</cp:coreProperties>
</file>