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11"/>
  </p:notesMasterIdLst>
  <p:sldIdLst>
    <p:sldId id="258" r:id="rId3"/>
    <p:sldId id="264" r:id="rId4"/>
    <p:sldId id="272" r:id="rId5"/>
    <p:sldId id="271" r:id="rId6"/>
    <p:sldId id="263" r:id="rId7"/>
    <p:sldId id="281" r:id="rId8"/>
    <p:sldId id="266" r:id="rId9"/>
    <p:sldId id="27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15C19"/>
    <a:srgbClr val="FFA7A7"/>
    <a:srgbClr val="F0F0F0"/>
    <a:srgbClr val="C00000"/>
    <a:srgbClr val="95ABD7"/>
    <a:srgbClr val="2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47EEE9-BA25-4D19-A85B-A2ACCE36212A}" v="242" dt="2023-10-13T15:04:39.4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78045" autoAdjust="0"/>
  </p:normalViewPr>
  <p:slideViewPr>
    <p:cSldViewPr snapToGrid="0">
      <p:cViewPr varScale="1">
        <p:scale>
          <a:sx n="75" d="100"/>
          <a:sy n="75" d="100"/>
        </p:scale>
        <p:origin x="56"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8E29C8-BC31-48E1-B295-9D6E7C7887FC}"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0F535-6799-4624-A794-BC92E39A663D}" type="slidenum">
              <a:rPr lang="en-US" smtClean="0"/>
              <a:t>‹#›</a:t>
            </a:fld>
            <a:endParaRPr lang="en-US"/>
          </a:p>
        </p:txBody>
      </p:sp>
    </p:spTree>
    <p:extLst>
      <p:ext uri="{BB962C8B-B14F-4D97-AF65-F5344CB8AC3E}">
        <p14:creationId xmlns:p14="http://schemas.microsoft.com/office/powerpoint/2010/main" val="238830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begin by thanking NSF and the organizers for putting on this outstanding event. It’s wonderful to hear about all the research infrastructure, services, and engagement efforts from the program’s PIs.</a:t>
            </a:r>
          </a:p>
          <a:p>
            <a:endParaRPr lang="en-US" dirty="0"/>
          </a:p>
          <a:p>
            <a:r>
              <a:rPr lang="en-US" dirty="0"/>
              <a:t>I’m Domenic Forte, a Professor in the ECE department at the University of Florida and the Associate Director of the Florida Institute for National Security. </a:t>
            </a:r>
          </a:p>
          <a:p>
            <a:endParaRPr lang="en-US" dirty="0"/>
          </a:p>
          <a:p>
            <a:r>
              <a:rPr lang="en-US" dirty="0"/>
              <a:t>I’ll be making this presentation on behalf of the PI, Mark Tehranipoor – He became our department’s chair last year and had some conflicts which prevented him from attending the CIRC meeting this week.</a:t>
            </a:r>
          </a:p>
          <a:p>
            <a:endParaRPr lang="en-US" dirty="0"/>
          </a:p>
          <a:p>
            <a:r>
              <a:rPr lang="en-US" dirty="0"/>
              <a:t>I’ll also be presenting the contributions from the other Co-PIs – Professor Farinaz Koushanfar of UC San Diego and Professor Ramesh Karri of NYU.</a:t>
            </a:r>
          </a:p>
        </p:txBody>
      </p:sp>
      <p:sp>
        <p:nvSpPr>
          <p:cNvPr id="4" name="Slide Number Placeholder 3"/>
          <p:cNvSpPr>
            <a:spLocks noGrp="1"/>
          </p:cNvSpPr>
          <p:nvPr>
            <p:ph type="sldNum" sz="quarter" idx="5"/>
          </p:nvPr>
        </p:nvSpPr>
        <p:spPr/>
        <p:txBody>
          <a:bodyPr/>
          <a:lstStyle/>
          <a:p>
            <a:fld id="{B7D0F535-6799-4624-A794-BC92E39A663D}" type="slidenum">
              <a:rPr lang="en-US" smtClean="0"/>
              <a:t>1</a:t>
            </a:fld>
            <a:endParaRPr lang="en-US"/>
          </a:p>
        </p:txBody>
      </p:sp>
    </p:spTree>
    <p:extLst>
      <p:ext uri="{BB962C8B-B14F-4D97-AF65-F5344CB8AC3E}">
        <p14:creationId xmlns:p14="http://schemas.microsoft.com/office/powerpoint/2010/main" val="3688167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infrastructure that we’ve been developing and now enhancing is in support of the hardware security and trust community.</a:t>
            </a:r>
          </a:p>
          <a:p>
            <a:endParaRPr lang="en-US" dirty="0"/>
          </a:p>
          <a:p>
            <a:r>
              <a:rPr lang="en-US" dirty="0"/>
              <a:t>Hardware security and trust is an ever-growing area of importance in system security.</a:t>
            </a:r>
          </a:p>
          <a:p>
            <a:pPr marL="171450" indent="-171450">
              <a:buFont typeface="Arial" panose="020B0604020202020204" pitchFamily="34" charset="0"/>
              <a:buChar char="•"/>
            </a:pPr>
            <a:r>
              <a:rPr lang="en-US" dirty="0"/>
              <a:t>With hardware being at a lower level of abstraction than software, creating hardware roots or trust can make systems resilient to software vulnerabilities.</a:t>
            </a:r>
          </a:p>
          <a:p>
            <a:pPr marL="171450" indent="-171450">
              <a:buFont typeface="Arial" panose="020B0604020202020204" pitchFamily="34" charset="0"/>
              <a:buChar char="•"/>
            </a:pPr>
            <a:r>
              <a:rPr lang="en-US" dirty="0"/>
              <a:t>Nevertheless, hardware itself may be vulnerable to threats associated with the supply chain, e.g., so-called counterfeits and hardware Trojans.</a:t>
            </a:r>
          </a:p>
          <a:p>
            <a:pPr marL="171450" indent="-171450">
              <a:buFont typeface="Arial" panose="020B0604020202020204" pitchFamily="34" charset="0"/>
              <a:buChar char="•"/>
            </a:pPr>
            <a:r>
              <a:rPr lang="en-US" dirty="0"/>
              <a:t>Physical attacks such as a side-channel analysis, fault injection, optical probing, and circuit edit</a:t>
            </a:r>
          </a:p>
          <a:p>
            <a:pPr marL="171450" indent="-171450">
              <a:buFont typeface="Arial" panose="020B0604020202020204" pitchFamily="34" charset="0"/>
              <a:buChar char="•"/>
            </a:pPr>
            <a:r>
              <a:rPr lang="en-US" dirty="0"/>
              <a:t>And intellectual property theft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 significant barrier to progress in the area early on was benchmarking and comparison of results, due to lack of standardization, the diverse and changing threat landscape, and limited publicly available hardware designs.</a:t>
            </a:r>
          </a:p>
        </p:txBody>
      </p:sp>
      <p:sp>
        <p:nvSpPr>
          <p:cNvPr id="4" name="Slide Number Placeholder 3"/>
          <p:cNvSpPr>
            <a:spLocks noGrp="1"/>
          </p:cNvSpPr>
          <p:nvPr>
            <p:ph type="sldNum" sz="quarter" idx="5"/>
          </p:nvPr>
        </p:nvSpPr>
        <p:spPr/>
        <p:txBody>
          <a:bodyPr/>
          <a:lstStyle/>
          <a:p>
            <a:fld id="{B7D0F535-6799-4624-A794-BC92E39A663D}" type="slidenum">
              <a:rPr lang="en-US" smtClean="0"/>
              <a:t>2</a:t>
            </a:fld>
            <a:endParaRPr lang="en-US"/>
          </a:p>
        </p:txBody>
      </p:sp>
    </p:spTree>
    <p:extLst>
      <p:ext uri="{BB962C8B-B14F-4D97-AF65-F5344CB8AC3E}">
        <p14:creationId xmlns:p14="http://schemas.microsoft.com/office/powerpoint/2010/main" val="2318516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infrastructure, Trust-Hub, was proposed to address this by creating a repository for not only hardware security benchmarks, datasets and metrics, but also tools, competitions, and platforms that facilitate the spread of knowledge and result in the creations of even more benchmarks.</a:t>
            </a:r>
          </a:p>
          <a:p>
            <a:endParaRPr lang="en-US" dirty="0"/>
          </a:p>
          <a:p>
            <a:r>
              <a:rPr lang="en-US" dirty="0"/>
              <a:t>Something about stats…</a:t>
            </a:r>
          </a:p>
        </p:txBody>
      </p:sp>
      <p:sp>
        <p:nvSpPr>
          <p:cNvPr id="4" name="Slide Number Placeholder 3"/>
          <p:cNvSpPr>
            <a:spLocks noGrp="1"/>
          </p:cNvSpPr>
          <p:nvPr>
            <p:ph type="sldNum" sz="quarter" idx="5"/>
          </p:nvPr>
        </p:nvSpPr>
        <p:spPr/>
        <p:txBody>
          <a:bodyPr/>
          <a:lstStyle/>
          <a:p>
            <a:fld id="{B7D0F535-6799-4624-A794-BC92E39A663D}" type="slidenum">
              <a:rPr lang="en-US" smtClean="0"/>
              <a:t>3</a:t>
            </a:fld>
            <a:endParaRPr lang="en-US"/>
          </a:p>
        </p:txBody>
      </p:sp>
    </p:spTree>
    <p:extLst>
      <p:ext uri="{BB962C8B-B14F-4D97-AF65-F5344CB8AC3E}">
        <p14:creationId xmlns:p14="http://schemas.microsoft.com/office/powerpoint/2010/main" val="98073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b="0" dirty="0"/>
              <a:t>Trust-Hub was started by 3 PIs in 2010 from support by NSF. It mainly consisted of a website with hardware tutorials and most importantly hardware Trojan benchmarks. These benchmarks were a major landmark for the community and have been cited more than 1000 times.</a:t>
            </a:r>
          </a:p>
          <a:p>
            <a:pPr marL="0" indent="0" algn="l">
              <a:buFont typeface="Arial" panose="020B0604020202020204" pitchFamily="34" charset="0"/>
              <a:buNone/>
            </a:pPr>
            <a:endParaRPr lang="en-US" b="0" dirty="0"/>
          </a:p>
          <a:p>
            <a:pPr marL="0" indent="0" algn="l">
              <a:buFont typeface="Arial" panose="020B0604020202020204" pitchFamily="34" charset="0"/>
              <a:buNone/>
            </a:pPr>
            <a:r>
              <a:rPr lang="en-US" b="0" dirty="0"/>
              <a:t>In 2015, Trust-hub was again funded by NSF where its group of PIs expanded, its website was further enhanced and its mission was extended beyond hardware Trojans to create counterfeit datasets, hardware obfuscation benchmarks, and PUF assessment tools like </a:t>
            </a:r>
            <a:r>
              <a:rPr lang="en-US" b="0" dirty="0" err="1"/>
              <a:t>PUFMeter</a:t>
            </a:r>
            <a:r>
              <a:rPr lang="en-US" b="0" dirty="0"/>
              <a:t>. We also created a social media presence  with a Facebook group that today contains 500+ members. </a:t>
            </a:r>
          </a:p>
          <a:p>
            <a:pPr marL="0" indent="0" algn="l">
              <a:buFont typeface="Arial" panose="020B0604020202020204" pitchFamily="34" charset="0"/>
              <a:buNone/>
            </a:pPr>
            <a:endParaRPr lang="en-US" b="0" dirty="0"/>
          </a:p>
          <a:p>
            <a:pPr marL="0" indent="0" algn="l">
              <a:buFont typeface="Arial" panose="020B0604020202020204" pitchFamily="34" charset="0"/>
              <a:buNone/>
            </a:pPr>
            <a:r>
              <a:rPr lang="en-US" b="0" dirty="0"/>
              <a:t>Nevertheless, contributions to Trust-hub in the first 2 iterations of the project were all made by the PIs themselves. The main goals of this final ENS project are </a:t>
            </a:r>
          </a:p>
          <a:p>
            <a:pPr marL="228600" indent="-228600" algn="l">
              <a:buFont typeface="+mj-lt"/>
              <a:buAutoNum type="arabicParenR"/>
            </a:pPr>
            <a:r>
              <a:rPr lang="en-US" b="0" kern="0" dirty="0">
                <a:solidFill>
                  <a:sysClr val="windowText" lastClr="000000"/>
                </a:solidFill>
              </a:rPr>
              <a:t>To create a sustainable effort by </a:t>
            </a:r>
            <a:r>
              <a:rPr lang="en-US" b="0" i="1" kern="0" dirty="0">
                <a:solidFill>
                  <a:sysClr val="windowText" lastClr="000000"/>
                </a:solidFill>
              </a:rPr>
              <a:t>obtaining contributions from wider community (C)</a:t>
            </a:r>
            <a:r>
              <a:rPr lang="en-US" b="0" kern="0" dirty="0">
                <a:solidFill>
                  <a:sysClr val="windowText" lastClr="000000"/>
                </a:solidFill>
              </a:rPr>
              <a:t>, including colleagues in both academia and industry</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b="0" dirty="0"/>
              <a:t>To </a:t>
            </a:r>
            <a:r>
              <a:rPr lang="en-US" b="0" kern="0" dirty="0">
                <a:solidFill>
                  <a:sysClr val="windowText" lastClr="000000"/>
                </a:solidFill>
              </a:rPr>
              <a:t>cover the remaining gaps in Trust-hub’s benchmarking, tools, and competitions and</a:t>
            </a:r>
          </a:p>
          <a:p>
            <a:pPr marL="228600" indent="-228600" algn="l">
              <a:buFont typeface="+mj-lt"/>
              <a:buAutoNum type="arabicParenR"/>
            </a:pPr>
            <a:endParaRPr lang="en-US" b="0" kern="0" dirty="0">
              <a:solidFill>
                <a:sysClr val="windowText" lastClr="000000"/>
              </a:solidFill>
            </a:endParaRPr>
          </a:p>
          <a:p>
            <a:pPr marL="228600" indent="-228600" algn="l">
              <a:buFont typeface="+mj-lt"/>
              <a:buAutoNum type="arabicParenR"/>
            </a:pPr>
            <a:endParaRPr lang="en-US" kern="0" dirty="0">
              <a:solidFill>
                <a:sysClr val="windowText" lastClr="000000"/>
              </a:solidFill>
            </a:endParaRPr>
          </a:p>
          <a:p>
            <a:endParaRPr lang="en-US" dirty="0"/>
          </a:p>
        </p:txBody>
      </p:sp>
      <p:sp>
        <p:nvSpPr>
          <p:cNvPr id="4" name="Slide Number Placeholder 3"/>
          <p:cNvSpPr>
            <a:spLocks noGrp="1"/>
          </p:cNvSpPr>
          <p:nvPr>
            <p:ph type="sldNum" sz="quarter" idx="5"/>
          </p:nvPr>
        </p:nvSpPr>
        <p:spPr/>
        <p:txBody>
          <a:bodyPr/>
          <a:lstStyle/>
          <a:p>
            <a:fld id="{B7D0F535-6799-4624-A794-BC92E39A663D}" type="slidenum">
              <a:rPr lang="en-US" smtClean="0"/>
              <a:t>4</a:t>
            </a:fld>
            <a:endParaRPr lang="en-US"/>
          </a:p>
        </p:txBody>
      </p:sp>
    </p:spTree>
    <p:extLst>
      <p:ext uri="{BB962C8B-B14F-4D97-AF65-F5344CB8AC3E}">
        <p14:creationId xmlns:p14="http://schemas.microsoft.com/office/powerpoint/2010/main" val="3593052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this end, we have 4 PIs who are each leading a task:</a:t>
            </a:r>
          </a:p>
          <a:p>
            <a:pPr marL="228600" indent="-228600">
              <a:buAutoNum type="arabicParenR"/>
            </a:pPr>
            <a:r>
              <a:rPr lang="en-US" dirty="0"/>
              <a:t>Task 1, which is led by me, focuses on the area of physical attacks</a:t>
            </a:r>
          </a:p>
          <a:p>
            <a:pPr marL="228600" indent="-228600">
              <a:buAutoNum type="arabicParenR"/>
            </a:pPr>
            <a:r>
              <a:rPr lang="en-US" dirty="0"/>
              <a:t>Task 2 focuses on AI security tools and benchmarks. It is led by Dr. Koushanfar</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In task 3, Dr. Tehranipoor is leading an effort to expand beyond IP-level tools, benchmarks, etc. towards system-on-chip (SoC)</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Finally, Dr. Karri is leading the competitions effort by organizing the annual CSAW event</a:t>
            </a:r>
          </a:p>
        </p:txBody>
      </p:sp>
      <p:sp>
        <p:nvSpPr>
          <p:cNvPr id="4" name="Slide Number Placeholder 3"/>
          <p:cNvSpPr>
            <a:spLocks noGrp="1"/>
          </p:cNvSpPr>
          <p:nvPr>
            <p:ph type="sldNum" sz="quarter" idx="5"/>
          </p:nvPr>
        </p:nvSpPr>
        <p:spPr/>
        <p:txBody>
          <a:bodyPr/>
          <a:lstStyle/>
          <a:p>
            <a:fld id="{B7D0F535-6799-4624-A794-BC92E39A663D}" type="slidenum">
              <a:rPr lang="en-US" smtClean="0"/>
              <a:t>5</a:t>
            </a:fld>
            <a:endParaRPr lang="en-US"/>
          </a:p>
        </p:txBody>
      </p:sp>
    </p:spTree>
    <p:extLst>
      <p:ext uri="{BB962C8B-B14F-4D97-AF65-F5344CB8AC3E}">
        <p14:creationId xmlns:p14="http://schemas.microsoft.com/office/powerpoint/2010/main" val="2741797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in the final year of this ENS project, but have already delivered more than the previous 2 projects combined. This is in part because we’ve solicited more contributions from the community.</a:t>
            </a:r>
          </a:p>
          <a:p>
            <a:pPr marL="171450" indent="-171450">
              <a:buFont typeface="Arial" panose="020B0604020202020204" pitchFamily="34" charset="0"/>
              <a:buChar char="•"/>
            </a:pPr>
            <a:r>
              <a:rPr lang="en-US" dirty="0"/>
              <a:t>As part of task 1, we’ve created 6 new tools to assess and mitigate physical attacks most of which are already uploaded to Trust-hub. We’ve also created new side channel and reverse engineering datasets for the community. Finally, we developed new and much needed entries on 6 physical attacks to be added to MITRE’s CAPEC.</a:t>
            </a:r>
          </a:p>
          <a:p>
            <a:pPr marL="171450" indent="-171450">
              <a:buFont typeface="Arial" panose="020B0604020202020204" pitchFamily="34" charset="0"/>
              <a:buChar char="•"/>
            </a:pPr>
            <a:r>
              <a:rPr lang="en-US" dirty="0"/>
              <a:t>Task 2 has resulted in 2 new neural architectural search approaches which design and optimize MLPs for side channel assessment and network intrusion detection. Using datasets collected in Task 1, GAN-based data augmentations techniques were developed to create even more datasets. We’ve also been expanding the </a:t>
            </a:r>
            <a:r>
              <a:rPr lang="en-US" dirty="0" err="1"/>
              <a:t>PUFMeter</a:t>
            </a:r>
            <a:r>
              <a:rPr lang="en-US" dirty="0"/>
              <a:t> tool to assess the vulnerability of analog PUFs to ML attacks.</a:t>
            </a:r>
          </a:p>
          <a:p>
            <a:pPr marL="171450" indent="-171450">
              <a:buFont typeface="Arial" panose="020B0604020202020204" pitchFamily="34" charset="0"/>
              <a:buChar char="•"/>
            </a:pPr>
            <a:r>
              <a:rPr lang="en-US" dirty="0"/>
              <a:t>Task 3 has resulted in an SoC vulnerability database, 6 new benchmarks, and security rules database with more than 100 rules!</a:t>
            </a:r>
          </a:p>
          <a:p>
            <a:pPr marL="171450" indent="-171450">
              <a:buFont typeface="Arial" panose="020B0604020202020204" pitchFamily="34" charset="0"/>
              <a:buChar char="•"/>
            </a:pPr>
            <a:r>
              <a:rPr lang="en-US" dirty="0"/>
              <a:t>We’ve also had some contributions in other areas, including CAD tool and Security IP catalogs with entries from almost community members. The  </a:t>
            </a:r>
            <a:r>
              <a:rPr lang="en-US" dirty="0" err="1"/>
              <a:t>MeXT</a:t>
            </a:r>
            <a:r>
              <a:rPr lang="en-US" dirty="0"/>
              <a:t>-SE can generate platform-independent secure multi-processor systems while </a:t>
            </a:r>
            <a:r>
              <a:rPr lang="en-US" dirty="0" err="1"/>
              <a:t>SynthGen</a:t>
            </a:r>
            <a:r>
              <a:rPr lang="en-US" dirty="0"/>
              <a:t> can create arbitrary numbers of hardware benchmarks.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7D0F535-6799-4624-A794-BC92E39A663D}" type="slidenum">
              <a:rPr lang="en-US" smtClean="0"/>
              <a:t>6</a:t>
            </a:fld>
            <a:endParaRPr lang="en-US"/>
          </a:p>
        </p:txBody>
      </p:sp>
    </p:spTree>
    <p:extLst>
      <p:ext uri="{BB962C8B-B14F-4D97-AF65-F5344CB8AC3E}">
        <p14:creationId xmlns:p14="http://schemas.microsoft.com/office/powerpoint/2010/main" val="3759496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competitions, the CSAW event is now in its 20</a:t>
            </a:r>
            <a:r>
              <a:rPr lang="en-US" baseline="30000" dirty="0"/>
              <a:t>th</a:t>
            </a:r>
            <a:r>
              <a:rPr lang="en-US" dirty="0"/>
              <a:t> year. It began as a small local competition but has expanded over the course of the Trust-hub project to 5 global academic centers with multiple annual cyber competitions. Some pictures from the NYU, EU, Mexico, India, and Middle East and North Africa events are shown at the bottom of this slide. </a:t>
            </a:r>
          </a:p>
          <a:p>
            <a:r>
              <a:rPr lang="en-US" dirty="0"/>
              <a:t> </a:t>
            </a:r>
          </a:p>
          <a:p>
            <a:r>
              <a:rPr lang="en-US" dirty="0"/>
              <a:t>During this final iteration of the Trust-hub project, there have been 3 events with the 4</a:t>
            </a:r>
            <a:r>
              <a:rPr lang="en-US" baseline="30000" dirty="0"/>
              <a:t>th</a:t>
            </a:r>
            <a:r>
              <a:rPr lang="en-US" dirty="0"/>
              <a:t> occurring this week!</a:t>
            </a:r>
          </a:p>
          <a:p>
            <a:endParaRPr lang="en-US" dirty="0"/>
          </a:p>
          <a:p>
            <a:r>
              <a:rPr lang="en-US" dirty="0"/>
              <a:t>Due to Covid, 2 of these events were organized remotely. Something about attendance numbers…</a:t>
            </a:r>
          </a:p>
        </p:txBody>
      </p:sp>
      <p:sp>
        <p:nvSpPr>
          <p:cNvPr id="4" name="Slide Number Placeholder 3"/>
          <p:cNvSpPr>
            <a:spLocks noGrp="1"/>
          </p:cNvSpPr>
          <p:nvPr>
            <p:ph type="sldNum" sz="quarter" idx="5"/>
          </p:nvPr>
        </p:nvSpPr>
        <p:spPr/>
        <p:txBody>
          <a:bodyPr/>
          <a:lstStyle/>
          <a:p>
            <a:fld id="{B7D0F535-6799-4624-A794-BC92E39A663D}" type="slidenum">
              <a:rPr lang="en-US" smtClean="0"/>
              <a:t>7</a:t>
            </a:fld>
            <a:endParaRPr lang="en-US"/>
          </a:p>
        </p:txBody>
      </p:sp>
    </p:spTree>
    <p:extLst>
      <p:ext uri="{BB962C8B-B14F-4D97-AF65-F5344CB8AC3E}">
        <p14:creationId xmlns:p14="http://schemas.microsoft.com/office/powerpoint/2010/main" val="1777139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is a summary of our project.</a:t>
            </a:r>
          </a:p>
          <a:p>
            <a:endParaRPr lang="en-US" dirty="0"/>
          </a:p>
          <a:p>
            <a:r>
              <a:rPr lang="en-US" dirty="0"/>
              <a:t>Before ending, I’d like to acknowledge Trust-hub’s top contributors from the community as well as the support from NSF and its PMs -  </a:t>
            </a:r>
            <a:r>
              <a:rPr lang="en-US" dirty="0" err="1"/>
              <a:t>Almadena</a:t>
            </a:r>
            <a:r>
              <a:rPr lang="en-US" dirty="0"/>
              <a:t>, Nina, and Marilyn.</a:t>
            </a:r>
          </a:p>
          <a:p>
            <a:endParaRPr lang="en-US" dirty="0"/>
          </a:p>
          <a:p>
            <a:r>
              <a:rPr lang="en-US" dirty="0"/>
              <a:t>Thank you so much for giving us the opportunity to have such a large impact on the hardware security and trust community.</a:t>
            </a:r>
          </a:p>
        </p:txBody>
      </p:sp>
      <p:sp>
        <p:nvSpPr>
          <p:cNvPr id="4" name="Slide Number Placeholder 3"/>
          <p:cNvSpPr>
            <a:spLocks noGrp="1"/>
          </p:cNvSpPr>
          <p:nvPr>
            <p:ph type="sldNum" sz="quarter" idx="5"/>
          </p:nvPr>
        </p:nvSpPr>
        <p:spPr/>
        <p:txBody>
          <a:bodyPr/>
          <a:lstStyle/>
          <a:p>
            <a:fld id="{B7D0F535-6799-4624-A794-BC92E39A663D}" type="slidenum">
              <a:rPr lang="en-US" smtClean="0"/>
              <a:t>8</a:t>
            </a:fld>
            <a:endParaRPr lang="en-US"/>
          </a:p>
        </p:txBody>
      </p:sp>
    </p:spTree>
    <p:extLst>
      <p:ext uri="{BB962C8B-B14F-4D97-AF65-F5344CB8AC3E}">
        <p14:creationId xmlns:p14="http://schemas.microsoft.com/office/powerpoint/2010/main" val="1557746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mp; Subtitle">
    <p:spTree>
      <p:nvGrpSpPr>
        <p:cNvPr id="1" name=""/>
        <p:cNvGrpSpPr/>
        <p:nvPr/>
      </p:nvGrpSpPr>
      <p:grpSpPr>
        <a:xfrm>
          <a:off x="0" y="0"/>
          <a:ext cx="0" cy="0"/>
          <a:chOff x="0" y="0"/>
          <a:chExt cx="0" cy="0"/>
        </a:xfrm>
      </p:grpSpPr>
      <p:sp>
        <p:nvSpPr>
          <p:cNvPr id="16" name="Shape 16"/>
          <p:cNvSpPr/>
          <p:nvPr userDrawn="1"/>
        </p:nvSpPr>
        <p:spPr>
          <a:xfrm>
            <a:off x="-11906" y="-35717"/>
            <a:ext cx="12203906" cy="473040"/>
          </a:xfrm>
          <a:prstGeom prst="rect">
            <a:avLst/>
          </a:prstGeom>
          <a:solidFill>
            <a:srgbClr val="191EA2"/>
          </a:solidFill>
          <a:ln w="25400" cap="flat">
            <a:solidFill>
              <a:srgbClr val="000000">
                <a:alpha val="0"/>
              </a:srgbClr>
            </a:solidFill>
            <a:prstDash val="solid"/>
            <a:miter lim="400000"/>
          </a:ln>
          <a:effectLst/>
        </p:spPr>
        <p:txBody>
          <a:bodyPr wrap="square" lIns="0" tIns="0" rIns="0" bIns="0" numCol="1" anchor="ctr">
            <a:noAutofit/>
          </a:bodyPr>
          <a:lstStyle/>
          <a:p>
            <a:pPr lvl="0" algn="ctr" defTabSz="41075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sp>
        <p:nvSpPr>
          <p:cNvPr id="23" name="Shape 23"/>
          <p:cNvSpPr/>
          <p:nvPr/>
        </p:nvSpPr>
        <p:spPr>
          <a:xfrm>
            <a:off x="0" y="6527602"/>
            <a:ext cx="12227719" cy="330398"/>
          </a:xfrm>
          <a:prstGeom prst="rect">
            <a:avLst/>
          </a:prstGeom>
          <a:solidFill>
            <a:srgbClr val="191EA2"/>
          </a:solidFill>
          <a:ln w="25400">
            <a:miter lim="400000"/>
          </a:ln>
          <a:extLst>
            <a:ext uri="{C572A759-6A51-4108-AA02-DFA0A04FC94B}">
              <ma14:wrappingTextBoxFlag xmlns:ma14="http://schemas.microsoft.com/office/mac/drawingml/2011/main" xmlns="" val="1"/>
            </a:ext>
          </a:extLst>
        </p:spPr>
        <p:txBody>
          <a:bodyPr lIns="0" tIns="0" rIns="0" bIns="0" anchor="ctr"/>
          <a:lstStyle>
            <a:lvl1pPr defTabSz="584200">
              <a:defRPr sz="1800">
                <a:solidFill>
                  <a:srgbClr val="FFFFFF"/>
                </a:solidFill>
                <a:effectLst>
                  <a:outerShdw blurRad="38100" dist="12700" dir="5400000" rotWithShape="0">
                    <a:srgbClr val="000000">
                      <a:alpha val="50000"/>
                    </a:srgbClr>
                  </a:outerShdw>
                </a:effectLst>
                <a:latin typeface="+mn-lt"/>
                <a:ea typeface="+mn-ea"/>
                <a:cs typeface="+mn-cs"/>
                <a:sym typeface="Gill Sans Light"/>
              </a:defRPr>
            </a:lvl1pPr>
          </a:lstStyle>
          <a:p>
            <a:pPr lvl="0">
              <a:defRPr>
                <a:solidFill>
                  <a:srgbClr val="000000"/>
                </a:solidFill>
                <a:effectLst/>
              </a:defRPr>
            </a:pPr>
            <a:r>
              <a:rPr lang="en-US" sz="1687" dirty="0">
                <a:solidFill>
                  <a:srgbClr val="FFFFFF"/>
                </a:solidFill>
                <a:effectLst>
                  <a:outerShdw blurRad="38100" dist="12700" dir="5400000" rotWithShape="0">
                    <a:srgbClr val="000000">
                      <a:alpha val="50000"/>
                    </a:srgbClr>
                  </a:outerShdw>
                </a:effectLst>
              </a:rPr>
              <a:t>  </a:t>
            </a:r>
            <a:endParaRPr sz="1687" dirty="0">
              <a:solidFill>
                <a:srgbClr val="FFFFFF"/>
              </a:solidFill>
              <a:effectLst>
                <a:outerShdw blurRad="38100" dist="12700" dir="5400000" rotWithShape="0">
                  <a:srgbClr val="000000">
                    <a:alpha val="50000"/>
                  </a:srgbClr>
                </a:outerShdw>
              </a:effectLst>
            </a:endParaRPr>
          </a:p>
        </p:txBody>
      </p:sp>
      <p:sp>
        <p:nvSpPr>
          <p:cNvPr id="24" name="Shape 24"/>
          <p:cNvSpPr>
            <a:spLocks noGrp="1"/>
          </p:cNvSpPr>
          <p:nvPr>
            <p:ph type="title"/>
          </p:nvPr>
        </p:nvSpPr>
        <p:spPr>
          <a:xfrm>
            <a:off x="1190625" y="833878"/>
            <a:ext cx="9810750" cy="2321719"/>
          </a:xfrm>
          <a:prstGeom prst="rect">
            <a:avLst/>
          </a:prstGeom>
        </p:spPr>
        <p:txBody>
          <a:bodyPr lIns="50800" tIns="50800" rIns="50800" bIns="50800"/>
          <a:lstStyle>
            <a:lvl1pPr algn="ctr">
              <a:defRPr sz="4800">
                <a:solidFill>
                  <a:srgbClr val="000000"/>
                </a:solidFill>
              </a:defRPr>
            </a:lvl1pPr>
          </a:lstStyle>
          <a:p>
            <a:pPr lvl="0">
              <a:defRPr sz="1800"/>
            </a:pPr>
            <a:r>
              <a:rPr lang="en-US" sz="5906" dirty="0"/>
              <a:t>Title Text</a:t>
            </a:r>
            <a:endParaRPr sz="5906" dirty="0"/>
          </a:p>
        </p:txBody>
      </p:sp>
    </p:spTree>
    <p:extLst>
      <p:ext uri="{BB962C8B-B14F-4D97-AF65-F5344CB8AC3E}">
        <p14:creationId xmlns:p14="http://schemas.microsoft.com/office/powerpoint/2010/main" val="3662076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mp; Subtitle">
    <p:spTree>
      <p:nvGrpSpPr>
        <p:cNvPr id="1" name=""/>
        <p:cNvGrpSpPr/>
        <p:nvPr/>
      </p:nvGrpSpPr>
      <p:grpSpPr>
        <a:xfrm>
          <a:off x="0" y="0"/>
          <a:ext cx="0" cy="0"/>
          <a:chOff x="0" y="0"/>
          <a:chExt cx="0" cy="0"/>
        </a:xfrm>
      </p:grpSpPr>
      <p:sp>
        <p:nvSpPr>
          <p:cNvPr id="16" name="Shape 16"/>
          <p:cNvSpPr/>
          <p:nvPr userDrawn="1"/>
        </p:nvSpPr>
        <p:spPr>
          <a:xfrm>
            <a:off x="-11906" y="-35717"/>
            <a:ext cx="12203906" cy="473040"/>
          </a:xfrm>
          <a:prstGeom prst="rect">
            <a:avLst/>
          </a:prstGeom>
          <a:solidFill>
            <a:srgbClr val="191EA2"/>
          </a:solidFill>
          <a:ln w="25400" cap="flat">
            <a:solidFill>
              <a:srgbClr val="000000">
                <a:alpha val="0"/>
              </a:srgbClr>
            </a:solidFill>
            <a:prstDash val="solid"/>
            <a:miter lim="400000"/>
          </a:ln>
          <a:effectLst/>
        </p:spPr>
        <p:txBody>
          <a:bodyPr wrap="square" lIns="0" tIns="0" rIns="0" bIns="0" numCol="1" anchor="ctr">
            <a:noAutofit/>
          </a:bodyPr>
          <a:lstStyle/>
          <a:p>
            <a:pPr lvl="0" algn="ctr" defTabSz="41075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sp>
        <p:nvSpPr>
          <p:cNvPr id="23" name="Shape 23"/>
          <p:cNvSpPr/>
          <p:nvPr/>
        </p:nvSpPr>
        <p:spPr>
          <a:xfrm>
            <a:off x="0" y="6527602"/>
            <a:ext cx="12227719" cy="330398"/>
          </a:xfrm>
          <a:prstGeom prst="rect">
            <a:avLst/>
          </a:prstGeom>
          <a:solidFill>
            <a:srgbClr val="191EA2"/>
          </a:solidFill>
          <a:ln w="25400">
            <a:miter lim="400000"/>
          </a:ln>
          <a:extLst>
            <a:ext uri="{C572A759-6A51-4108-AA02-DFA0A04FC94B}">
              <ma14:wrappingTextBoxFlag xmlns:ma14="http://schemas.microsoft.com/office/mac/drawingml/2011/main" xmlns="" val="1"/>
            </a:ext>
          </a:extLst>
        </p:spPr>
        <p:txBody>
          <a:bodyPr lIns="0" tIns="0" rIns="0" bIns="0" anchor="ctr"/>
          <a:lstStyle>
            <a:lvl1pPr defTabSz="584200">
              <a:defRPr sz="1800">
                <a:solidFill>
                  <a:srgbClr val="FFFFFF"/>
                </a:solidFill>
                <a:effectLst>
                  <a:outerShdw blurRad="38100" dist="12700" dir="5400000" rotWithShape="0">
                    <a:srgbClr val="000000">
                      <a:alpha val="50000"/>
                    </a:srgbClr>
                  </a:outerShdw>
                </a:effectLst>
                <a:latin typeface="+mn-lt"/>
                <a:ea typeface="+mn-ea"/>
                <a:cs typeface="+mn-cs"/>
                <a:sym typeface="Gill Sans Light"/>
              </a:defRPr>
            </a:lvl1pPr>
          </a:lstStyle>
          <a:p>
            <a:pPr lvl="0">
              <a:defRPr>
                <a:solidFill>
                  <a:srgbClr val="000000"/>
                </a:solidFill>
                <a:effectLst/>
              </a:defRPr>
            </a:pPr>
            <a:r>
              <a:rPr lang="en-US" sz="1687" dirty="0">
                <a:solidFill>
                  <a:srgbClr val="FFFFFF"/>
                </a:solidFill>
                <a:effectLst>
                  <a:outerShdw blurRad="38100" dist="12700" dir="5400000" rotWithShape="0">
                    <a:srgbClr val="000000">
                      <a:alpha val="50000"/>
                    </a:srgbClr>
                  </a:outerShdw>
                </a:effectLst>
              </a:rPr>
              <a:t>  </a:t>
            </a:r>
            <a:endParaRPr sz="1687" dirty="0">
              <a:solidFill>
                <a:srgbClr val="FFFFFF"/>
              </a:solidFill>
              <a:effectLst>
                <a:outerShdw blurRad="38100" dist="12700" dir="5400000" rotWithShape="0">
                  <a:srgbClr val="000000">
                    <a:alpha val="50000"/>
                  </a:srgbClr>
                </a:outerShdw>
              </a:effectLst>
            </a:endParaRPr>
          </a:p>
        </p:txBody>
      </p:sp>
      <p:sp>
        <p:nvSpPr>
          <p:cNvPr id="24" name="Shape 24"/>
          <p:cNvSpPr>
            <a:spLocks noGrp="1"/>
          </p:cNvSpPr>
          <p:nvPr>
            <p:ph type="title"/>
          </p:nvPr>
        </p:nvSpPr>
        <p:spPr>
          <a:xfrm>
            <a:off x="1190625" y="833878"/>
            <a:ext cx="9810750" cy="2321719"/>
          </a:xfrm>
          <a:prstGeom prst="rect">
            <a:avLst/>
          </a:prstGeom>
        </p:spPr>
        <p:txBody>
          <a:bodyPr lIns="50800" tIns="50800" rIns="50800" bIns="50800"/>
          <a:lstStyle>
            <a:lvl1pPr algn="ctr">
              <a:defRPr sz="4800">
                <a:solidFill>
                  <a:srgbClr val="000000"/>
                </a:solidFill>
              </a:defRPr>
            </a:lvl1pPr>
          </a:lstStyle>
          <a:p>
            <a:pPr lvl="0">
              <a:defRPr sz="1800"/>
            </a:pPr>
            <a:r>
              <a:rPr lang="en-US" sz="5906" dirty="0"/>
              <a:t>Title Text</a:t>
            </a:r>
            <a:endParaRPr sz="5906" dirty="0"/>
          </a:p>
        </p:txBody>
      </p:sp>
    </p:spTree>
    <p:extLst>
      <p:ext uri="{BB962C8B-B14F-4D97-AF65-F5344CB8AC3E}">
        <p14:creationId xmlns:p14="http://schemas.microsoft.com/office/powerpoint/2010/main" val="100752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838" y="7697"/>
            <a:ext cx="10216866" cy="708995"/>
          </a:xfrm>
        </p:spPr>
        <p:txBody>
          <a:bodyPr/>
          <a:lstStyle>
            <a:lvl1pPr>
              <a:defRPr sz="3200" b="1">
                <a:solidFill>
                  <a:srgbClr val="002060"/>
                </a:solidFill>
              </a:defRPr>
            </a:lvl1pPr>
          </a:lstStyle>
          <a:p>
            <a:r>
              <a:rPr lang="en-US" dirty="0"/>
              <a:t>Click to edit Master title style</a:t>
            </a:r>
            <a:endParaRPr dirty="0"/>
          </a:p>
        </p:txBody>
      </p:sp>
      <p:sp>
        <p:nvSpPr>
          <p:cNvPr id="3" name="Content Placeholder 2"/>
          <p:cNvSpPr>
            <a:spLocks noGrp="1"/>
          </p:cNvSpPr>
          <p:nvPr>
            <p:ph idx="1"/>
          </p:nvPr>
        </p:nvSpPr>
        <p:spPr>
          <a:xfrm>
            <a:off x="166837" y="1116211"/>
            <a:ext cx="11837247" cy="4848820"/>
          </a:xfrm>
        </p:spPr>
        <p:txBody>
          <a:bodyPr/>
          <a:lstStyle>
            <a:lvl1pPr>
              <a:spcBef>
                <a:spcPts val="844"/>
              </a:spcBef>
              <a:buSzPct val="100000"/>
              <a:defRPr sz="2400" b="1" i="0">
                <a:latin typeface="Arial"/>
                <a:cs typeface="Arial"/>
              </a:defRPr>
            </a:lvl1pPr>
            <a:lvl2pPr>
              <a:spcBef>
                <a:spcPts val="844"/>
              </a:spcBef>
              <a:buSzPct val="100000"/>
              <a:defRPr sz="2000" b="1"/>
            </a:lvl2pPr>
            <a:lvl3pPr>
              <a:spcBef>
                <a:spcPts val="844"/>
              </a:spcBef>
              <a:buSzPct val="100000"/>
              <a:defRPr sz="1800" b="1"/>
            </a:lvl3pPr>
            <a:lvl5pPr>
              <a:defRPr/>
            </a:lvl5pPr>
          </a:lstStyle>
          <a:p>
            <a:pPr lvl="0"/>
            <a:r>
              <a:rPr lang="en-US"/>
              <a:t>Click to edit Master text styles</a:t>
            </a:r>
          </a:p>
          <a:p>
            <a:pPr lvl="1"/>
            <a:r>
              <a:rPr lang="en-US"/>
              <a:t>Second level</a:t>
            </a:r>
          </a:p>
          <a:p>
            <a:pPr lvl="2"/>
            <a:r>
              <a:rPr lang="en-US"/>
              <a:t>Third level</a:t>
            </a:r>
          </a:p>
        </p:txBody>
      </p:sp>
      <p:sp>
        <p:nvSpPr>
          <p:cNvPr id="5" name="Shape 14"/>
          <p:cNvSpPr>
            <a:spLocks noGrp="1"/>
          </p:cNvSpPr>
          <p:nvPr>
            <p:ph type="sldNum" sz="quarter" idx="2"/>
          </p:nvPr>
        </p:nvSpPr>
        <p:spPr>
          <a:xfrm>
            <a:off x="11658035" y="6567394"/>
            <a:ext cx="198772" cy="194797"/>
          </a:xfrm>
          <a:prstGeom prst="rect">
            <a:avLst/>
          </a:prstGeom>
          <a:ln w="12700">
            <a:miter lim="400000"/>
          </a:ln>
        </p:spPr>
        <p:txBody>
          <a:bodyPr wrap="none" lIns="0" tIns="0" rIns="0" bIns="0">
            <a:spAutoFit/>
          </a:bodyPr>
          <a:lstStyle>
            <a:lvl1pPr algn="ctr" defTabSz="410751">
              <a:defRPr sz="1266">
                <a:solidFill>
                  <a:srgbClr val="003893"/>
                </a:solidFill>
                <a:latin typeface="Gill Sans"/>
                <a:ea typeface="Gill Sans"/>
                <a:cs typeface="Gill Sans"/>
                <a:sym typeface="Gill Sans"/>
              </a:defRPr>
            </a:lvl1pPr>
          </a:lstStyle>
          <a:p>
            <a:fld id="{3F03A6CE-FA7F-4521-8D91-BD78BED4306F}" type="slidenum">
              <a:rPr lang="en-US" smtClean="0"/>
              <a:t>‹#›</a:t>
            </a:fld>
            <a:endParaRPr lang="en-US"/>
          </a:p>
        </p:txBody>
      </p:sp>
    </p:spTree>
    <p:extLst>
      <p:ext uri="{BB962C8B-B14F-4D97-AF65-F5344CB8AC3E}">
        <p14:creationId xmlns:p14="http://schemas.microsoft.com/office/powerpoint/2010/main" val="1968178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3" r:id="rId4"/>
    <p:sldLayoutId id="2147483665" r:id="rId5"/>
    <p:sldLayoutId id="2147483675" r:id="rId6"/>
    <p:sldLayoutId id="2147483667" r:id="rId7"/>
    <p:sldLayoutId id="2147483674"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159024" y="-1"/>
            <a:ext cx="10280564" cy="723980"/>
          </a:xfrm>
          <a:prstGeom prst="rect">
            <a:avLst/>
          </a:prstGeom>
          <a:ln w="12700">
            <a:miter lim="400000"/>
          </a:ln>
          <a:extLst>
            <a:ext uri="{C572A759-6A51-4108-AA02-DFA0A04FC94B}">
              <ma14:wrappingTextBoxFlag xmlns:ma14="http://schemas.microsoft.com/office/mac/drawingml/2011/main" xmlns="" val="1"/>
            </a:ext>
          </a:extLst>
        </p:spPr>
        <p:txBody>
          <a:bodyPr lIns="127000" tIns="127000" rIns="127000" bIns="127000" anchor="ctr"/>
          <a:lstStyle/>
          <a:p>
            <a:pPr lvl="0">
              <a:defRPr sz="1800">
                <a:solidFill>
                  <a:srgbClr val="000000"/>
                </a:solidFill>
              </a:defRPr>
            </a:pPr>
            <a:r>
              <a:rPr sz="4781" dirty="0">
                <a:solidFill>
                  <a:srgbClr val="FFFFFF"/>
                </a:solidFill>
              </a:rPr>
              <a:t>Title Text</a:t>
            </a:r>
          </a:p>
        </p:txBody>
      </p:sp>
      <p:sp>
        <p:nvSpPr>
          <p:cNvPr id="13" name="Shape 13"/>
          <p:cNvSpPr>
            <a:spLocks noGrp="1"/>
          </p:cNvSpPr>
          <p:nvPr>
            <p:ph type="body" idx="1"/>
          </p:nvPr>
        </p:nvSpPr>
        <p:spPr>
          <a:xfrm>
            <a:off x="141271" y="1116211"/>
            <a:ext cx="11788792" cy="484882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defRPr sz="1800"/>
            </a:pPr>
            <a:r>
              <a:rPr sz="2953" dirty="0"/>
              <a:t>Body Level One</a:t>
            </a:r>
          </a:p>
          <a:p>
            <a:pPr lvl="1">
              <a:defRPr sz="1800"/>
            </a:pPr>
            <a:r>
              <a:rPr sz="2953" dirty="0"/>
              <a:t>Body Level Two</a:t>
            </a:r>
          </a:p>
          <a:p>
            <a:pPr lvl="2">
              <a:defRPr sz="1800"/>
            </a:pPr>
            <a:r>
              <a:rPr sz="2953" dirty="0"/>
              <a:t>Body Level Three</a:t>
            </a:r>
          </a:p>
          <a:p>
            <a:pPr lvl="3">
              <a:defRPr sz="1800"/>
            </a:pPr>
            <a:r>
              <a:rPr sz="2953" dirty="0"/>
              <a:t>Body Level Four</a:t>
            </a:r>
          </a:p>
          <a:p>
            <a:pPr lvl="4">
              <a:defRPr sz="1800"/>
            </a:pPr>
            <a:r>
              <a:rPr sz="2953" dirty="0"/>
              <a:t>Body Level Five</a:t>
            </a:r>
          </a:p>
        </p:txBody>
      </p:sp>
      <p:sp>
        <p:nvSpPr>
          <p:cNvPr id="14" name="Shape 14"/>
          <p:cNvSpPr>
            <a:spLocks noGrp="1"/>
          </p:cNvSpPr>
          <p:nvPr>
            <p:ph type="sldNum" sz="quarter" idx="2"/>
          </p:nvPr>
        </p:nvSpPr>
        <p:spPr>
          <a:xfrm>
            <a:off x="11658035" y="6567394"/>
            <a:ext cx="198772" cy="194797"/>
          </a:xfrm>
          <a:prstGeom prst="rect">
            <a:avLst/>
          </a:prstGeom>
          <a:ln w="12700">
            <a:miter lim="400000"/>
          </a:ln>
        </p:spPr>
        <p:txBody>
          <a:bodyPr wrap="none" lIns="0" tIns="0" rIns="0" bIns="0">
            <a:spAutoFit/>
          </a:bodyPr>
          <a:lstStyle>
            <a:lvl1pPr algn="ctr" defTabSz="410751">
              <a:defRPr sz="1266">
                <a:solidFill>
                  <a:srgbClr val="003893"/>
                </a:solidFill>
                <a:latin typeface="Gill Sans"/>
                <a:ea typeface="Gill Sans"/>
                <a:cs typeface="Gill Sans"/>
                <a:sym typeface="Gill Sans"/>
              </a:defRPr>
            </a:lvl1pPr>
          </a:lstStyle>
          <a:p>
            <a:fld id="{3F03A6CE-FA7F-4521-8D91-BD78BED4306F}" type="slidenum">
              <a:rPr lang="en-US" smtClean="0"/>
              <a:t>‹#›</a:t>
            </a:fld>
            <a:endParaRPr lang="en-US" dirty="0"/>
          </a:p>
        </p:txBody>
      </p:sp>
      <p:sp>
        <p:nvSpPr>
          <p:cNvPr id="21" name="Shape 2"/>
          <p:cNvSpPr/>
          <p:nvPr/>
        </p:nvSpPr>
        <p:spPr>
          <a:xfrm>
            <a:off x="159024" y="678260"/>
            <a:ext cx="10280564" cy="45719"/>
          </a:xfrm>
          <a:prstGeom prst="rect">
            <a:avLst/>
          </a:prstGeom>
          <a:solidFill>
            <a:srgbClr val="191EA2"/>
          </a:solidFill>
          <a:ln w="25400" cap="flat">
            <a:solidFill>
              <a:srgbClr val="000000">
                <a:alpha val="0"/>
              </a:srgbClr>
            </a:solidFill>
            <a:prstDash val="solid"/>
            <a:miter lim="400000"/>
          </a:ln>
          <a:effectLst/>
        </p:spPr>
        <p:txBody>
          <a:bodyPr wrap="square" lIns="0" tIns="0" rIns="0" bIns="0" numCol="1" anchor="ctr">
            <a:noAutofit/>
          </a:bodyPr>
          <a:lstStyle/>
          <a:p>
            <a:pPr lvl="0" algn="ctr" defTabSz="41075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200">
              <a:effectLst/>
            </a:endParaRPr>
          </a:p>
        </p:txBody>
      </p:sp>
    </p:spTree>
    <p:extLst>
      <p:ext uri="{BB962C8B-B14F-4D97-AF65-F5344CB8AC3E}">
        <p14:creationId xmlns:p14="http://schemas.microsoft.com/office/powerpoint/2010/main" val="970499467"/>
      </p:ext>
    </p:extLst>
  </p:cSld>
  <p:clrMap bg1="lt1" tx1="dk1" bg2="lt2" tx2="dk2" accent1="accent1" accent2="accent2" accent3="accent3" accent4="accent4" accent5="accent5" accent6="accent6" hlink="hlink" folHlink="folHlink"/>
  <p:sldLayoutIdLst>
    <p:sldLayoutId id="2147483668" r:id="rId1"/>
    <p:sldLayoutId id="2147483666" r:id="rId2"/>
  </p:sldLayoutIdLst>
  <p:hf hdr="0" ftr="0" dt="0"/>
  <p:txStyles>
    <p:titleStyle>
      <a:lvl1pPr defTabSz="410751" eaLnBrk="1" hangingPunct="1">
        <a:defRPr sz="4400" b="1">
          <a:solidFill>
            <a:srgbClr val="002060"/>
          </a:solidFill>
          <a:latin typeface="Arial"/>
          <a:ea typeface="+mn-ea"/>
          <a:cs typeface="Arial"/>
          <a:sym typeface="Gill Sans Light"/>
        </a:defRPr>
      </a:lvl1pPr>
      <a:lvl2pPr indent="160729" defTabSz="410751" eaLnBrk="1" hangingPunct="1">
        <a:defRPr sz="4781">
          <a:solidFill>
            <a:srgbClr val="FFFFFF"/>
          </a:solidFill>
          <a:latin typeface="+mn-lt"/>
          <a:ea typeface="+mn-ea"/>
          <a:cs typeface="+mn-cs"/>
          <a:sym typeface="Gill Sans Light"/>
        </a:defRPr>
      </a:lvl2pPr>
      <a:lvl3pPr indent="321457" defTabSz="410751" eaLnBrk="1" hangingPunct="1">
        <a:defRPr sz="4781">
          <a:solidFill>
            <a:srgbClr val="FFFFFF"/>
          </a:solidFill>
          <a:latin typeface="+mn-lt"/>
          <a:ea typeface="+mn-ea"/>
          <a:cs typeface="+mn-cs"/>
          <a:sym typeface="Gill Sans Light"/>
        </a:defRPr>
      </a:lvl3pPr>
      <a:lvl4pPr indent="482186" defTabSz="410751" eaLnBrk="1" hangingPunct="1">
        <a:defRPr sz="4781">
          <a:solidFill>
            <a:srgbClr val="FFFFFF"/>
          </a:solidFill>
          <a:latin typeface="+mn-lt"/>
          <a:ea typeface="+mn-ea"/>
          <a:cs typeface="+mn-cs"/>
          <a:sym typeface="Gill Sans Light"/>
        </a:defRPr>
      </a:lvl4pPr>
      <a:lvl5pPr indent="642915" defTabSz="410751" eaLnBrk="1" hangingPunct="1">
        <a:defRPr sz="4781">
          <a:solidFill>
            <a:srgbClr val="FFFFFF"/>
          </a:solidFill>
          <a:latin typeface="+mn-lt"/>
          <a:ea typeface="+mn-ea"/>
          <a:cs typeface="+mn-cs"/>
          <a:sym typeface="Gill Sans Light"/>
        </a:defRPr>
      </a:lvl5pPr>
      <a:lvl6pPr indent="803643" defTabSz="410751" eaLnBrk="1" hangingPunct="1">
        <a:defRPr sz="4781">
          <a:solidFill>
            <a:srgbClr val="FFFFFF"/>
          </a:solidFill>
          <a:latin typeface="+mn-lt"/>
          <a:ea typeface="+mn-ea"/>
          <a:cs typeface="+mn-cs"/>
          <a:sym typeface="Gill Sans Light"/>
        </a:defRPr>
      </a:lvl6pPr>
      <a:lvl7pPr indent="964372" defTabSz="410751" eaLnBrk="1" hangingPunct="1">
        <a:defRPr sz="4781">
          <a:solidFill>
            <a:srgbClr val="FFFFFF"/>
          </a:solidFill>
          <a:latin typeface="+mn-lt"/>
          <a:ea typeface="+mn-ea"/>
          <a:cs typeface="+mn-cs"/>
          <a:sym typeface="Gill Sans Light"/>
        </a:defRPr>
      </a:lvl7pPr>
      <a:lvl8pPr indent="1125101" defTabSz="410751" eaLnBrk="1" hangingPunct="1">
        <a:defRPr sz="4781">
          <a:solidFill>
            <a:srgbClr val="FFFFFF"/>
          </a:solidFill>
          <a:latin typeface="+mn-lt"/>
          <a:ea typeface="+mn-ea"/>
          <a:cs typeface="+mn-cs"/>
          <a:sym typeface="Gill Sans Light"/>
        </a:defRPr>
      </a:lvl8pPr>
      <a:lvl9pPr indent="1285829" defTabSz="410751" eaLnBrk="1" hangingPunct="1">
        <a:defRPr sz="4781">
          <a:solidFill>
            <a:srgbClr val="FFFFFF"/>
          </a:solidFill>
          <a:latin typeface="+mn-lt"/>
          <a:ea typeface="+mn-ea"/>
          <a:cs typeface="+mn-cs"/>
          <a:sym typeface="Gill Sans Light"/>
        </a:defRPr>
      </a:lvl9pPr>
    </p:titleStyle>
    <p:bodyStyle>
      <a:lvl1pPr marL="625056" indent="-401822" defTabSz="410751" eaLnBrk="1" hangingPunct="1">
        <a:spcBef>
          <a:spcPts val="844"/>
        </a:spcBef>
        <a:buSzPct val="100000"/>
        <a:buChar char="•"/>
        <a:defRPr sz="1969">
          <a:latin typeface="Arial"/>
          <a:ea typeface="+mn-ea"/>
          <a:cs typeface="Arial"/>
          <a:sym typeface="Gill Sans Light"/>
        </a:defRPr>
      </a:lvl1pPr>
      <a:lvl2pPr marL="937584" indent="-401822" defTabSz="410751" eaLnBrk="1" hangingPunct="1">
        <a:spcBef>
          <a:spcPts val="844"/>
        </a:spcBef>
        <a:buSzPct val="100000"/>
        <a:buChar char="•"/>
        <a:defRPr sz="1969">
          <a:latin typeface="Arial"/>
          <a:ea typeface="+mn-ea"/>
          <a:cs typeface="Arial"/>
          <a:sym typeface="Gill Sans Light"/>
        </a:defRPr>
      </a:lvl2pPr>
      <a:lvl3pPr marL="1250112" indent="-401822" defTabSz="410751" eaLnBrk="1" hangingPunct="1">
        <a:spcBef>
          <a:spcPts val="844"/>
        </a:spcBef>
        <a:buSzPct val="100000"/>
        <a:buChar char="•"/>
        <a:defRPr sz="1969">
          <a:latin typeface="Arial"/>
          <a:ea typeface="+mn-ea"/>
          <a:cs typeface="Arial"/>
          <a:sym typeface="Gill Sans Light"/>
        </a:defRPr>
      </a:lvl3pPr>
      <a:lvl4pPr marL="1562640" indent="-401822" defTabSz="410751" eaLnBrk="1" hangingPunct="1">
        <a:spcBef>
          <a:spcPts val="844"/>
        </a:spcBef>
        <a:buSzPct val="100000"/>
        <a:buChar char="•"/>
        <a:defRPr sz="1969">
          <a:latin typeface="Arial"/>
          <a:ea typeface="+mn-ea"/>
          <a:cs typeface="Arial"/>
          <a:sym typeface="Gill Sans Light"/>
        </a:defRPr>
      </a:lvl4pPr>
      <a:lvl5pPr marL="1875168" indent="-401822" defTabSz="410751" eaLnBrk="1" hangingPunct="1">
        <a:spcBef>
          <a:spcPts val="844"/>
        </a:spcBef>
        <a:buSzPct val="100000"/>
        <a:buChar char="•"/>
        <a:defRPr sz="1969">
          <a:latin typeface="Arial"/>
          <a:ea typeface="+mn-ea"/>
          <a:cs typeface="Arial"/>
          <a:sym typeface="Gill Sans Light"/>
        </a:defRPr>
      </a:lvl5pPr>
      <a:lvl6pPr marL="2125190" indent="-401822" defTabSz="410751" eaLnBrk="1" hangingPunct="1">
        <a:spcBef>
          <a:spcPts val="1687"/>
        </a:spcBef>
        <a:buSzPct val="171000"/>
        <a:buChar char="•"/>
        <a:defRPr sz="2953">
          <a:latin typeface="+mn-lt"/>
          <a:ea typeface="+mn-ea"/>
          <a:cs typeface="+mn-cs"/>
          <a:sym typeface="Gill Sans Light"/>
        </a:defRPr>
      </a:lvl6pPr>
      <a:lvl7pPr marL="2375212" indent="-401822" defTabSz="410751" eaLnBrk="1" hangingPunct="1">
        <a:spcBef>
          <a:spcPts val="1687"/>
        </a:spcBef>
        <a:buSzPct val="171000"/>
        <a:buChar char="•"/>
        <a:defRPr sz="2953">
          <a:latin typeface="+mn-lt"/>
          <a:ea typeface="+mn-ea"/>
          <a:cs typeface="+mn-cs"/>
          <a:sym typeface="Gill Sans Light"/>
        </a:defRPr>
      </a:lvl7pPr>
      <a:lvl8pPr marL="2625235" indent="-401822" defTabSz="410751" eaLnBrk="1" hangingPunct="1">
        <a:spcBef>
          <a:spcPts val="1687"/>
        </a:spcBef>
        <a:buSzPct val="171000"/>
        <a:buChar char="•"/>
        <a:defRPr sz="2953">
          <a:latin typeface="+mn-lt"/>
          <a:ea typeface="+mn-ea"/>
          <a:cs typeface="+mn-cs"/>
          <a:sym typeface="Gill Sans Light"/>
        </a:defRPr>
      </a:lvl8pPr>
      <a:lvl9pPr marL="2875257" indent="-401822" defTabSz="410751" eaLnBrk="1" hangingPunct="1">
        <a:spcBef>
          <a:spcPts val="1687"/>
        </a:spcBef>
        <a:buSzPct val="171000"/>
        <a:buChar char="•"/>
        <a:defRPr sz="2953">
          <a:latin typeface="+mn-lt"/>
          <a:ea typeface="+mn-ea"/>
          <a:cs typeface="+mn-cs"/>
          <a:sym typeface="Gill Sans Light"/>
        </a:defRPr>
      </a:lvl9pPr>
    </p:bodyStyle>
    <p:otherStyle>
      <a:lvl1pPr algn="ctr" defTabSz="410751" eaLnBrk="1" hangingPunct="1">
        <a:defRPr>
          <a:solidFill>
            <a:schemeClr val="tx1"/>
          </a:solidFill>
          <a:latin typeface="+mn-lt"/>
          <a:ea typeface="+mn-ea"/>
          <a:cs typeface="+mn-cs"/>
          <a:sym typeface="Gill Sans"/>
        </a:defRPr>
      </a:lvl1pPr>
      <a:lvl2pPr indent="160729" algn="ctr" defTabSz="410751" eaLnBrk="1" hangingPunct="1">
        <a:defRPr>
          <a:solidFill>
            <a:schemeClr val="tx1"/>
          </a:solidFill>
          <a:latin typeface="+mn-lt"/>
          <a:ea typeface="+mn-ea"/>
          <a:cs typeface="+mn-cs"/>
          <a:sym typeface="Gill Sans"/>
        </a:defRPr>
      </a:lvl2pPr>
      <a:lvl3pPr indent="321457" algn="ctr" defTabSz="410751" eaLnBrk="1" hangingPunct="1">
        <a:defRPr>
          <a:solidFill>
            <a:schemeClr val="tx1"/>
          </a:solidFill>
          <a:latin typeface="+mn-lt"/>
          <a:ea typeface="+mn-ea"/>
          <a:cs typeface="+mn-cs"/>
          <a:sym typeface="Gill Sans"/>
        </a:defRPr>
      </a:lvl3pPr>
      <a:lvl4pPr indent="482186" algn="ctr" defTabSz="410751" eaLnBrk="1" hangingPunct="1">
        <a:defRPr>
          <a:solidFill>
            <a:schemeClr val="tx1"/>
          </a:solidFill>
          <a:latin typeface="+mn-lt"/>
          <a:ea typeface="+mn-ea"/>
          <a:cs typeface="+mn-cs"/>
          <a:sym typeface="Gill Sans"/>
        </a:defRPr>
      </a:lvl4pPr>
      <a:lvl5pPr indent="642915" algn="ctr" defTabSz="410751" eaLnBrk="1" hangingPunct="1">
        <a:defRPr>
          <a:solidFill>
            <a:schemeClr val="tx1"/>
          </a:solidFill>
          <a:latin typeface="+mn-lt"/>
          <a:ea typeface="+mn-ea"/>
          <a:cs typeface="+mn-cs"/>
          <a:sym typeface="Gill Sans"/>
        </a:defRPr>
      </a:lvl5pPr>
      <a:lvl6pPr indent="803643" algn="ctr" defTabSz="410751" eaLnBrk="1" hangingPunct="1">
        <a:defRPr>
          <a:solidFill>
            <a:schemeClr val="tx1"/>
          </a:solidFill>
          <a:latin typeface="+mn-lt"/>
          <a:ea typeface="+mn-ea"/>
          <a:cs typeface="+mn-cs"/>
          <a:sym typeface="Gill Sans"/>
        </a:defRPr>
      </a:lvl6pPr>
      <a:lvl7pPr indent="964372" algn="ctr" defTabSz="410751" eaLnBrk="1" hangingPunct="1">
        <a:defRPr>
          <a:solidFill>
            <a:schemeClr val="tx1"/>
          </a:solidFill>
          <a:latin typeface="+mn-lt"/>
          <a:ea typeface="+mn-ea"/>
          <a:cs typeface="+mn-cs"/>
          <a:sym typeface="Gill Sans"/>
        </a:defRPr>
      </a:lvl7pPr>
      <a:lvl8pPr indent="1125101" algn="ctr" defTabSz="410751" eaLnBrk="1" hangingPunct="1">
        <a:defRPr>
          <a:solidFill>
            <a:schemeClr val="tx1"/>
          </a:solidFill>
          <a:latin typeface="+mn-lt"/>
          <a:ea typeface="+mn-ea"/>
          <a:cs typeface="+mn-cs"/>
          <a:sym typeface="Gill Sans"/>
        </a:defRPr>
      </a:lvl8pPr>
      <a:lvl9pPr indent="1285829" algn="ctr" defTabSz="410751" eaLnBrk="1" hangingPunct="1">
        <a:defRPr>
          <a:solidFill>
            <a:schemeClr val="tx1"/>
          </a:solidFill>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3076-61B9-41CB-BC29-F1CE6B7EBC1E}"/>
              </a:ext>
            </a:extLst>
          </p:cNvPr>
          <p:cNvSpPr>
            <a:spLocks noGrp="1"/>
          </p:cNvSpPr>
          <p:nvPr>
            <p:ph type="title"/>
          </p:nvPr>
        </p:nvSpPr>
        <p:spPr>
          <a:xfrm>
            <a:off x="355600" y="833879"/>
            <a:ext cx="11497733" cy="1974814"/>
          </a:xfrm>
        </p:spPr>
        <p:txBody>
          <a:bodyPr>
            <a:noAutofit/>
          </a:bodyPr>
          <a:lstStyle/>
          <a:p>
            <a:pPr>
              <a:spcBef>
                <a:spcPts val="1800"/>
              </a:spcBef>
              <a:spcAft>
                <a:spcPts val="1200"/>
              </a:spcAft>
            </a:pPr>
            <a:r>
              <a:rPr lang="en-US" sz="4400" b="1" dirty="0">
                <a:latin typeface="Arial" panose="020B0604020202020204" pitchFamily="34" charset="0"/>
                <a:cs typeface="Arial" panose="020B0604020202020204" pitchFamily="34" charset="0"/>
              </a:rPr>
              <a:t>CCRI: ENS: Enhancement of Trust-Hub, a Web-based Portal to support the Cybersecurity Research Community</a:t>
            </a:r>
            <a:endParaRPr lang="en-US" sz="4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9872A29-13CC-46D9-AB6E-4CACD3550710}"/>
              </a:ext>
            </a:extLst>
          </p:cNvPr>
          <p:cNvSpPr txBox="1"/>
          <p:nvPr/>
        </p:nvSpPr>
        <p:spPr>
          <a:xfrm>
            <a:off x="6044672" y="3481916"/>
            <a:ext cx="102656"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457200"/>
            <a:endParaRPr lang="en-US" sz="2000" b="1" i="0" u="none" strike="noStrike" cap="none" spc="0" normalizeH="0" baseline="0" dirty="0">
              <a:ln>
                <a:noFill/>
              </a:ln>
              <a:solidFill>
                <a:srgbClr val="000000"/>
              </a:solidFill>
              <a:effectLst/>
              <a:uFillTx/>
              <a:latin typeface="Arial" panose="020B0604020202020204" pitchFamily="34" charset="0"/>
              <a:ea typeface="Helvetica"/>
              <a:cs typeface="Arial" panose="020B0604020202020204" pitchFamily="34" charset="0"/>
            </a:endParaRPr>
          </a:p>
        </p:txBody>
      </p:sp>
      <p:pic>
        <p:nvPicPr>
          <p:cNvPr id="4" name="Picture 3" descr="A blue and red logo&#10;&#10;Description automatically generated">
            <a:extLst>
              <a:ext uri="{FF2B5EF4-FFF2-40B4-BE49-F238E27FC236}">
                <a16:creationId xmlns:a16="http://schemas.microsoft.com/office/drawing/2014/main" id="{D47E9360-C6BE-1D87-0803-6D8FB9FAC3EB}"/>
              </a:ext>
            </a:extLst>
          </p:cNvPr>
          <p:cNvPicPr>
            <a:picLocks noChangeAspect="1"/>
          </p:cNvPicPr>
          <p:nvPr/>
        </p:nvPicPr>
        <p:blipFill>
          <a:blip r:embed="rId3"/>
          <a:stretch>
            <a:fillRect/>
          </a:stretch>
        </p:blipFill>
        <p:spPr>
          <a:xfrm>
            <a:off x="536343" y="4559694"/>
            <a:ext cx="3510777" cy="1974813"/>
          </a:xfrm>
          <a:prstGeom prst="rect">
            <a:avLst/>
          </a:prstGeom>
        </p:spPr>
      </p:pic>
      <p:pic>
        <p:nvPicPr>
          <p:cNvPr id="10" name="Picture 9">
            <a:extLst>
              <a:ext uri="{FF2B5EF4-FFF2-40B4-BE49-F238E27FC236}">
                <a16:creationId xmlns:a16="http://schemas.microsoft.com/office/drawing/2014/main" id="{F3E3A712-3F0E-77C1-C546-E76FD52CCA9C}"/>
              </a:ext>
            </a:extLst>
          </p:cNvPr>
          <p:cNvPicPr>
            <a:picLocks noChangeAspect="1"/>
          </p:cNvPicPr>
          <p:nvPr/>
        </p:nvPicPr>
        <p:blipFill>
          <a:blip r:embed="rId4"/>
          <a:stretch>
            <a:fillRect/>
          </a:stretch>
        </p:blipFill>
        <p:spPr>
          <a:xfrm>
            <a:off x="4707541" y="5188241"/>
            <a:ext cx="3631144" cy="717718"/>
          </a:xfrm>
          <a:prstGeom prst="rect">
            <a:avLst/>
          </a:prstGeom>
        </p:spPr>
      </p:pic>
      <p:pic>
        <p:nvPicPr>
          <p:cNvPr id="11" name="Picture 10">
            <a:extLst>
              <a:ext uri="{FF2B5EF4-FFF2-40B4-BE49-F238E27FC236}">
                <a16:creationId xmlns:a16="http://schemas.microsoft.com/office/drawing/2014/main" id="{A1FCFA08-26F9-E06F-DEB3-82318B7531E8}"/>
              </a:ext>
            </a:extLst>
          </p:cNvPr>
          <p:cNvPicPr>
            <a:picLocks noChangeAspect="1"/>
          </p:cNvPicPr>
          <p:nvPr/>
        </p:nvPicPr>
        <p:blipFill rotWithShape="1">
          <a:blip r:embed="rId5"/>
          <a:srcRect t="16878" b="15805"/>
          <a:stretch/>
        </p:blipFill>
        <p:spPr>
          <a:xfrm>
            <a:off x="8999105" y="5009467"/>
            <a:ext cx="2660920" cy="1075267"/>
          </a:xfrm>
          <a:prstGeom prst="rect">
            <a:avLst/>
          </a:prstGeom>
        </p:spPr>
      </p:pic>
      <p:sp>
        <p:nvSpPr>
          <p:cNvPr id="5" name="Title 1">
            <a:extLst>
              <a:ext uri="{FF2B5EF4-FFF2-40B4-BE49-F238E27FC236}">
                <a16:creationId xmlns:a16="http://schemas.microsoft.com/office/drawing/2014/main" id="{80B4CC1A-56CC-748E-F0EB-4373C56B4411}"/>
              </a:ext>
            </a:extLst>
          </p:cNvPr>
          <p:cNvSpPr txBox="1">
            <a:spLocks/>
          </p:cNvSpPr>
          <p:nvPr/>
        </p:nvSpPr>
        <p:spPr>
          <a:xfrm>
            <a:off x="638999" y="3011060"/>
            <a:ext cx="3408121" cy="1974814"/>
          </a:xfrm>
          <a:prstGeom prst="rect">
            <a:avLst/>
          </a:prstGeom>
        </p:spPr>
        <p:txBody>
          <a:bodyPr vert="horz" lIns="50800" tIns="50800" rIns="50800" bIns="50800" rtlCol="0" anchor="ctr">
            <a:noAutofit/>
          </a:bodyPr>
          <a:lstStyle>
            <a:lvl1pPr algn="ctr" defTabSz="914400" rtl="0" eaLnBrk="1" latinLnBrk="0" hangingPunct="1">
              <a:lnSpc>
                <a:spcPct val="90000"/>
              </a:lnSpc>
              <a:spcBef>
                <a:spcPct val="0"/>
              </a:spcBef>
              <a:buNone/>
              <a:defRPr sz="4800" kern="1200">
                <a:solidFill>
                  <a:srgbClr val="000000"/>
                </a:solidFill>
                <a:latin typeface="+mj-lt"/>
                <a:ea typeface="+mj-ea"/>
                <a:cs typeface="+mj-cs"/>
              </a:defRPr>
            </a:lvl1pPr>
          </a:lstStyle>
          <a:p>
            <a:pPr>
              <a:spcBef>
                <a:spcPts val="0"/>
              </a:spcBef>
              <a:spcAft>
                <a:spcPts val="600"/>
              </a:spcAft>
            </a:pPr>
            <a:r>
              <a:rPr lang="en-US" sz="2800" dirty="0">
                <a:latin typeface="Arial" panose="020B0604020202020204" pitchFamily="34" charset="0"/>
                <a:cs typeface="Arial" panose="020B0604020202020204" pitchFamily="34" charset="0"/>
              </a:rPr>
              <a:t>Mark Tehranipoor </a:t>
            </a:r>
          </a:p>
          <a:p>
            <a:pPr>
              <a:spcBef>
                <a:spcPts val="0"/>
              </a:spcBef>
            </a:pPr>
            <a:r>
              <a:rPr lang="en-US" sz="2800" i="1" dirty="0">
                <a:latin typeface="Arial" panose="020B0604020202020204" pitchFamily="34" charset="0"/>
                <a:cs typeface="Arial" panose="020B0604020202020204" pitchFamily="34" charset="0"/>
              </a:rPr>
              <a:t>Domenic Forte</a:t>
            </a:r>
          </a:p>
        </p:txBody>
      </p:sp>
      <p:sp>
        <p:nvSpPr>
          <p:cNvPr id="6" name="Title 1">
            <a:extLst>
              <a:ext uri="{FF2B5EF4-FFF2-40B4-BE49-F238E27FC236}">
                <a16:creationId xmlns:a16="http://schemas.microsoft.com/office/drawing/2014/main" id="{FA83DEFF-19AC-109E-67B1-09162780B9AC}"/>
              </a:ext>
            </a:extLst>
          </p:cNvPr>
          <p:cNvSpPr txBox="1">
            <a:spLocks/>
          </p:cNvSpPr>
          <p:nvPr/>
        </p:nvSpPr>
        <p:spPr>
          <a:xfrm>
            <a:off x="4707539" y="3193451"/>
            <a:ext cx="3631145" cy="1610033"/>
          </a:xfrm>
          <a:prstGeom prst="rect">
            <a:avLst/>
          </a:prstGeom>
        </p:spPr>
        <p:txBody>
          <a:bodyPr vert="horz" lIns="50800" tIns="50800" rIns="50800" bIns="50800" rtlCol="0" anchor="ctr">
            <a:noAutofit/>
          </a:bodyPr>
          <a:lstStyle>
            <a:lvl1pPr algn="ctr" defTabSz="914400" rtl="0" eaLnBrk="1" latinLnBrk="0" hangingPunct="1">
              <a:lnSpc>
                <a:spcPct val="90000"/>
              </a:lnSpc>
              <a:spcBef>
                <a:spcPct val="0"/>
              </a:spcBef>
              <a:buNone/>
              <a:defRPr sz="4800" kern="1200">
                <a:solidFill>
                  <a:srgbClr val="000000"/>
                </a:solidFill>
                <a:latin typeface="+mj-lt"/>
                <a:ea typeface="+mj-ea"/>
                <a:cs typeface="+mj-cs"/>
              </a:defRPr>
            </a:lvl1pPr>
          </a:lstStyle>
          <a:p>
            <a:pPr>
              <a:spcBef>
                <a:spcPts val="0"/>
              </a:spcBef>
              <a:spcAft>
                <a:spcPts val="600"/>
              </a:spcAft>
            </a:pPr>
            <a:r>
              <a:rPr lang="en-US" sz="2800" dirty="0">
                <a:latin typeface="Arial" panose="020B0604020202020204" pitchFamily="34" charset="0"/>
                <a:cs typeface="Arial" panose="020B0604020202020204" pitchFamily="34" charset="0"/>
              </a:rPr>
              <a:t>Farinaz Koushanfar</a:t>
            </a:r>
          </a:p>
        </p:txBody>
      </p:sp>
      <p:sp>
        <p:nvSpPr>
          <p:cNvPr id="7" name="Title 1">
            <a:extLst>
              <a:ext uri="{FF2B5EF4-FFF2-40B4-BE49-F238E27FC236}">
                <a16:creationId xmlns:a16="http://schemas.microsoft.com/office/drawing/2014/main" id="{14F2A834-E399-1356-35AE-EB573DBB62D9}"/>
              </a:ext>
            </a:extLst>
          </p:cNvPr>
          <p:cNvSpPr txBox="1">
            <a:spLocks/>
          </p:cNvSpPr>
          <p:nvPr/>
        </p:nvSpPr>
        <p:spPr>
          <a:xfrm>
            <a:off x="8999103" y="3193451"/>
            <a:ext cx="2656554" cy="1610033"/>
          </a:xfrm>
          <a:prstGeom prst="rect">
            <a:avLst/>
          </a:prstGeom>
        </p:spPr>
        <p:txBody>
          <a:bodyPr vert="horz" lIns="50800" tIns="50800" rIns="50800" bIns="50800" rtlCol="0" anchor="ctr">
            <a:noAutofit/>
          </a:bodyPr>
          <a:lstStyle>
            <a:lvl1pPr algn="ctr" defTabSz="914400" rtl="0" eaLnBrk="1" latinLnBrk="0" hangingPunct="1">
              <a:lnSpc>
                <a:spcPct val="90000"/>
              </a:lnSpc>
              <a:spcBef>
                <a:spcPct val="0"/>
              </a:spcBef>
              <a:buNone/>
              <a:defRPr sz="4800" kern="1200">
                <a:solidFill>
                  <a:srgbClr val="000000"/>
                </a:solidFill>
                <a:latin typeface="+mj-lt"/>
                <a:ea typeface="+mj-ea"/>
                <a:cs typeface="+mj-cs"/>
              </a:defRPr>
            </a:lvl1pPr>
          </a:lstStyle>
          <a:p>
            <a:pPr>
              <a:spcBef>
                <a:spcPts val="0"/>
              </a:spcBef>
              <a:spcAft>
                <a:spcPts val="600"/>
              </a:spcAft>
            </a:pPr>
            <a:r>
              <a:rPr lang="en-US" sz="2800" dirty="0">
                <a:latin typeface="Arial" panose="020B0604020202020204" pitchFamily="34" charset="0"/>
                <a:cs typeface="Arial" panose="020B0604020202020204" pitchFamily="34" charset="0"/>
              </a:rPr>
              <a:t>Ramesh Karri</a:t>
            </a:r>
          </a:p>
        </p:txBody>
      </p:sp>
    </p:spTree>
    <p:extLst>
      <p:ext uri="{BB962C8B-B14F-4D97-AF65-F5344CB8AC3E}">
        <p14:creationId xmlns:p14="http://schemas.microsoft.com/office/powerpoint/2010/main" val="1457620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1E50D-885F-FACA-081F-3941D731EEA6}"/>
              </a:ext>
            </a:extLst>
          </p:cNvPr>
          <p:cNvSpPr>
            <a:spLocks noGrp="1"/>
          </p:cNvSpPr>
          <p:nvPr>
            <p:ph type="title"/>
          </p:nvPr>
        </p:nvSpPr>
        <p:spPr/>
        <p:txBody>
          <a:bodyPr/>
          <a:lstStyle/>
          <a:p>
            <a:r>
              <a:rPr lang="en-US" dirty="0"/>
              <a:t>Why Hardware Security and Trust (HS&amp;T)?</a:t>
            </a:r>
          </a:p>
        </p:txBody>
      </p:sp>
      <p:sp>
        <p:nvSpPr>
          <p:cNvPr id="4" name="Content Placeholder 3">
            <a:extLst>
              <a:ext uri="{FF2B5EF4-FFF2-40B4-BE49-F238E27FC236}">
                <a16:creationId xmlns:a16="http://schemas.microsoft.com/office/drawing/2014/main" id="{3E6E06F4-2660-C187-39D0-3E82F834FB1A}"/>
              </a:ext>
            </a:extLst>
          </p:cNvPr>
          <p:cNvSpPr>
            <a:spLocks noGrp="1"/>
          </p:cNvSpPr>
          <p:nvPr>
            <p:ph idx="1"/>
          </p:nvPr>
        </p:nvSpPr>
        <p:spPr>
          <a:xfrm>
            <a:off x="166837" y="1116211"/>
            <a:ext cx="11837247" cy="5388106"/>
          </a:xfrm>
        </p:spPr>
        <p:txBody>
          <a:bodyPr anchor="ctr"/>
          <a:lstStyle/>
          <a:p>
            <a:r>
              <a:rPr lang="en-US" b="0" dirty="0"/>
              <a:t>Resilience to software vulnerabilities</a:t>
            </a:r>
          </a:p>
          <a:p>
            <a:r>
              <a:rPr lang="en-US" b="0" dirty="0"/>
              <a:t>Secure cryptographic operations and                                                                 sensitive data</a:t>
            </a:r>
          </a:p>
          <a:p>
            <a:r>
              <a:rPr lang="en-US" b="0" dirty="0"/>
              <a:t>Guarantee hardware performs as intended,                                                                 without being compromised in a global supply                                                                 chain and free from vulnerabilities</a:t>
            </a:r>
          </a:p>
          <a:p>
            <a:r>
              <a:rPr lang="en-US" b="0" dirty="0"/>
              <a:t>Protect against physical attacks</a:t>
            </a:r>
          </a:p>
          <a:p>
            <a:r>
              <a:rPr lang="en-US" b="0" dirty="0"/>
              <a:t>Prevent counterfeiting and Intellectual                                                               Property (IP) theft</a:t>
            </a:r>
          </a:p>
          <a:p>
            <a:endParaRPr lang="en-US" b="0" dirty="0"/>
          </a:p>
          <a:p>
            <a:pPr marL="223234" indent="0">
              <a:buNone/>
            </a:pPr>
            <a:r>
              <a:rPr lang="en-US" dirty="0"/>
              <a:t>Challenge: </a:t>
            </a:r>
            <a:r>
              <a:rPr lang="en-US" b="0" dirty="0"/>
              <a:t>Benchmarking in hardware security is challenging, i.e., lack of standard metrics, diverse threat landscape, limited publicly available data, etc.</a:t>
            </a:r>
          </a:p>
        </p:txBody>
      </p:sp>
      <p:pic>
        <p:nvPicPr>
          <p:cNvPr id="2" name="Picture 1">
            <a:extLst>
              <a:ext uri="{FF2B5EF4-FFF2-40B4-BE49-F238E27FC236}">
                <a16:creationId xmlns:a16="http://schemas.microsoft.com/office/drawing/2014/main" id="{B99303E8-0EC4-5F93-3569-46ED7E6BB212}"/>
              </a:ext>
            </a:extLst>
          </p:cNvPr>
          <p:cNvPicPr>
            <a:picLocks noChangeAspect="1"/>
          </p:cNvPicPr>
          <p:nvPr/>
        </p:nvPicPr>
        <p:blipFill>
          <a:blip r:embed="rId3"/>
          <a:stretch>
            <a:fillRect/>
          </a:stretch>
        </p:blipFill>
        <p:spPr>
          <a:xfrm>
            <a:off x="6971699" y="1200877"/>
            <a:ext cx="4679881" cy="4066221"/>
          </a:xfrm>
          <a:prstGeom prst="rect">
            <a:avLst/>
          </a:prstGeom>
        </p:spPr>
      </p:pic>
    </p:spTree>
    <p:extLst>
      <p:ext uri="{BB962C8B-B14F-4D97-AF65-F5344CB8AC3E}">
        <p14:creationId xmlns:p14="http://schemas.microsoft.com/office/powerpoint/2010/main" val="663754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382E-1159-1643-F011-037041BFA6E1}"/>
              </a:ext>
            </a:extLst>
          </p:cNvPr>
          <p:cNvSpPr>
            <a:spLocks noGrp="1"/>
          </p:cNvSpPr>
          <p:nvPr>
            <p:ph type="title"/>
          </p:nvPr>
        </p:nvSpPr>
        <p:spPr/>
        <p:txBody>
          <a:bodyPr/>
          <a:lstStyle/>
          <a:p>
            <a:r>
              <a:rPr lang="en-US" dirty="0"/>
              <a:t>What is Trust-Hub?</a:t>
            </a:r>
          </a:p>
        </p:txBody>
      </p:sp>
      <p:sp>
        <p:nvSpPr>
          <p:cNvPr id="3" name="Content Placeholder 2">
            <a:extLst>
              <a:ext uri="{FF2B5EF4-FFF2-40B4-BE49-F238E27FC236}">
                <a16:creationId xmlns:a16="http://schemas.microsoft.com/office/drawing/2014/main" id="{043458DE-7B5C-3144-54F6-63568676E961}"/>
              </a:ext>
            </a:extLst>
          </p:cNvPr>
          <p:cNvSpPr>
            <a:spLocks noGrp="1"/>
          </p:cNvSpPr>
          <p:nvPr>
            <p:ph idx="1"/>
          </p:nvPr>
        </p:nvSpPr>
        <p:spPr>
          <a:xfrm>
            <a:off x="7645664" y="1027898"/>
            <a:ext cx="4249032" cy="5389835"/>
          </a:xfrm>
        </p:spPr>
        <p:txBody>
          <a:bodyPr anchor="ctr"/>
          <a:lstStyle/>
          <a:p>
            <a:pPr marL="223234" indent="0">
              <a:buNone/>
            </a:pPr>
            <a:r>
              <a:rPr lang="en-US" sz="2000" dirty="0">
                <a:solidFill>
                  <a:schemeClr val="tx1"/>
                </a:solidFill>
              </a:rPr>
              <a:t>Website Stats (Jul 20 – Mar 23)</a:t>
            </a:r>
          </a:p>
          <a:p>
            <a:r>
              <a:rPr lang="en-US" sz="2000" b="0" dirty="0">
                <a:solidFill>
                  <a:schemeClr val="tx1"/>
                </a:solidFill>
              </a:rPr>
              <a:t>44 users per day</a:t>
            </a:r>
          </a:p>
          <a:p>
            <a:r>
              <a:rPr lang="en-US" sz="2000" b="0" dirty="0">
                <a:solidFill>
                  <a:schemeClr val="tx1"/>
                </a:solidFill>
              </a:rPr>
              <a:t>Users from 147 countries</a:t>
            </a:r>
          </a:p>
          <a:p>
            <a:pPr lvl="1"/>
            <a:r>
              <a:rPr lang="en-US" sz="1800" b="0" i="1" dirty="0">
                <a:solidFill>
                  <a:schemeClr val="tx1"/>
                </a:solidFill>
              </a:rPr>
              <a:t>Top 10: </a:t>
            </a:r>
            <a:r>
              <a:rPr lang="en-US" sz="1800" b="0" dirty="0">
                <a:solidFill>
                  <a:schemeClr val="tx1"/>
                </a:solidFill>
              </a:rPr>
              <a:t>USA, China, Indonesia, India, Japan, South Korea, Germany, Taiwan, Hong Kong, Singapore</a:t>
            </a:r>
          </a:p>
          <a:p>
            <a:r>
              <a:rPr lang="en-US" sz="2000" b="0" dirty="0">
                <a:solidFill>
                  <a:schemeClr val="tx1"/>
                </a:solidFill>
              </a:rPr>
              <a:t>36 downloads per day</a:t>
            </a:r>
          </a:p>
          <a:p>
            <a:pPr lvl="1"/>
            <a:r>
              <a:rPr lang="en-US" sz="1800" b="0" i="1" dirty="0">
                <a:solidFill>
                  <a:schemeClr val="tx1"/>
                </a:solidFill>
              </a:rPr>
              <a:t>Top Categories - items </a:t>
            </a:r>
            <a:endParaRPr lang="en-US" sz="1800" i="1" dirty="0">
              <a:solidFill>
                <a:schemeClr val="tx1"/>
              </a:solidFill>
            </a:endParaRPr>
          </a:p>
          <a:p>
            <a:pPr marL="1027113" lvl="2" indent="-222250"/>
            <a:r>
              <a:rPr lang="en-US" sz="1600" b="0" dirty="0">
                <a:solidFill>
                  <a:schemeClr val="tx1"/>
                </a:solidFill>
              </a:rPr>
              <a:t>Trojan Benchmarks</a:t>
            </a:r>
          </a:p>
          <a:p>
            <a:pPr marL="1027113" lvl="2" indent="-222250"/>
            <a:r>
              <a:rPr lang="en-US" sz="1600" b="0" dirty="0">
                <a:solidFill>
                  <a:schemeClr val="tx1"/>
                </a:solidFill>
              </a:rPr>
              <a:t>Datasets – FPIC and FICS-PCB</a:t>
            </a:r>
          </a:p>
          <a:p>
            <a:pPr marL="1027113" lvl="2" indent="-222250"/>
            <a:r>
              <a:rPr lang="en-US" sz="1600" b="0" dirty="0">
                <a:solidFill>
                  <a:schemeClr val="tx1"/>
                </a:solidFill>
              </a:rPr>
              <a:t>Obfuscation Benchmarks</a:t>
            </a:r>
          </a:p>
          <a:p>
            <a:pPr marL="1027113" lvl="2" indent="-222250"/>
            <a:r>
              <a:rPr lang="en-US" sz="1600" b="0" dirty="0">
                <a:solidFill>
                  <a:schemeClr val="tx1"/>
                </a:solidFill>
              </a:rPr>
              <a:t>Software – </a:t>
            </a:r>
            <a:r>
              <a:rPr lang="en-US" sz="1600" b="0" dirty="0" err="1">
                <a:solidFill>
                  <a:schemeClr val="tx1"/>
                </a:solidFill>
              </a:rPr>
              <a:t>SynthGen</a:t>
            </a:r>
            <a:r>
              <a:rPr lang="en-US" sz="1600" b="0" dirty="0">
                <a:solidFill>
                  <a:schemeClr val="tx1"/>
                </a:solidFill>
              </a:rPr>
              <a:t> and </a:t>
            </a:r>
            <a:r>
              <a:rPr lang="en-US" sz="1600" b="0" dirty="0" err="1">
                <a:solidFill>
                  <a:schemeClr val="tx1"/>
                </a:solidFill>
              </a:rPr>
              <a:t>PUFMeter</a:t>
            </a:r>
            <a:endParaRPr lang="en-US" sz="1600" b="0" dirty="0">
              <a:solidFill>
                <a:schemeClr val="tx1"/>
              </a:solidFill>
            </a:endParaRPr>
          </a:p>
        </p:txBody>
      </p:sp>
      <p:pic>
        <p:nvPicPr>
          <p:cNvPr id="11" name="Picture 10">
            <a:extLst>
              <a:ext uri="{FF2B5EF4-FFF2-40B4-BE49-F238E27FC236}">
                <a16:creationId xmlns:a16="http://schemas.microsoft.com/office/drawing/2014/main" id="{A9CFF0D9-5A12-DB4F-7386-2FE4CA46F5E7}"/>
              </a:ext>
            </a:extLst>
          </p:cNvPr>
          <p:cNvPicPr>
            <a:picLocks noChangeAspect="1"/>
          </p:cNvPicPr>
          <p:nvPr/>
        </p:nvPicPr>
        <p:blipFill>
          <a:blip r:embed="rId3"/>
          <a:stretch>
            <a:fillRect/>
          </a:stretch>
        </p:blipFill>
        <p:spPr>
          <a:xfrm>
            <a:off x="376577" y="1027898"/>
            <a:ext cx="7025802" cy="4945682"/>
          </a:xfrm>
          <a:prstGeom prst="rect">
            <a:avLst/>
          </a:prstGeom>
        </p:spPr>
      </p:pic>
      <p:pic>
        <p:nvPicPr>
          <p:cNvPr id="9" name="Picture 8" descr="A qr code on a white background&#10;&#10;Description automatically generated">
            <a:extLst>
              <a:ext uri="{FF2B5EF4-FFF2-40B4-BE49-F238E27FC236}">
                <a16:creationId xmlns:a16="http://schemas.microsoft.com/office/drawing/2014/main" id="{20F5C407-1731-2653-4412-51CFC40D62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1233" y="4167035"/>
            <a:ext cx="1938350" cy="2512748"/>
          </a:xfrm>
          <a:prstGeom prst="rect">
            <a:avLst/>
          </a:prstGeom>
        </p:spPr>
      </p:pic>
    </p:spTree>
    <p:extLst>
      <p:ext uri="{BB962C8B-B14F-4D97-AF65-F5344CB8AC3E}">
        <p14:creationId xmlns:p14="http://schemas.microsoft.com/office/powerpoint/2010/main" val="764299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1E50D-885F-FACA-081F-3941D731EEA6}"/>
              </a:ext>
            </a:extLst>
          </p:cNvPr>
          <p:cNvSpPr>
            <a:spLocks noGrp="1"/>
          </p:cNvSpPr>
          <p:nvPr>
            <p:ph type="title"/>
          </p:nvPr>
        </p:nvSpPr>
        <p:spPr>
          <a:xfrm>
            <a:off x="166838" y="7697"/>
            <a:ext cx="10216866" cy="708995"/>
          </a:xfrm>
        </p:spPr>
        <p:txBody>
          <a:bodyPr/>
          <a:lstStyle/>
          <a:p>
            <a:r>
              <a:rPr lang="en-US" dirty="0"/>
              <a:t>History of Trust-Hub and Major Contributions</a:t>
            </a:r>
          </a:p>
        </p:txBody>
      </p:sp>
      <p:grpSp>
        <p:nvGrpSpPr>
          <p:cNvPr id="49" name="Group 48">
            <a:extLst>
              <a:ext uri="{FF2B5EF4-FFF2-40B4-BE49-F238E27FC236}">
                <a16:creationId xmlns:a16="http://schemas.microsoft.com/office/drawing/2014/main" id="{7A5AB16C-297B-CBF0-9636-1198C76AC080}"/>
              </a:ext>
            </a:extLst>
          </p:cNvPr>
          <p:cNvGrpSpPr/>
          <p:nvPr/>
        </p:nvGrpSpPr>
        <p:grpSpPr>
          <a:xfrm>
            <a:off x="223484" y="1249915"/>
            <a:ext cx="11523652" cy="5694229"/>
            <a:chOff x="170730" y="2119384"/>
            <a:chExt cx="11523652" cy="5694229"/>
          </a:xfrm>
        </p:grpSpPr>
        <p:sp>
          <p:nvSpPr>
            <p:cNvPr id="50" name="Circle: Hollow 49">
              <a:extLst>
                <a:ext uri="{FF2B5EF4-FFF2-40B4-BE49-F238E27FC236}">
                  <a16:creationId xmlns:a16="http://schemas.microsoft.com/office/drawing/2014/main" id="{E9A7C832-D382-9E09-7BE0-0CE304A3F3CD}"/>
                </a:ext>
              </a:extLst>
            </p:cNvPr>
            <p:cNvSpPr/>
            <p:nvPr/>
          </p:nvSpPr>
          <p:spPr>
            <a:xfrm>
              <a:off x="170730" y="3347798"/>
              <a:ext cx="1506878" cy="1506878"/>
            </a:xfrm>
            <a:prstGeom prst="donut">
              <a:avLst>
                <a:gd name="adj" fmla="val 2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7DDD370D-C853-A557-C9E6-A4A2B9E1FCD9}"/>
                </a:ext>
              </a:extLst>
            </p:cNvPr>
            <p:cNvSpPr/>
            <p:nvPr/>
          </p:nvSpPr>
          <p:spPr>
            <a:xfrm>
              <a:off x="191810" y="2119384"/>
              <a:ext cx="3075155" cy="902745"/>
            </a:xfrm>
            <a:custGeom>
              <a:avLst/>
              <a:gdLst>
                <a:gd name="connsiteX0" fmla="*/ 0 w 1873217"/>
                <a:gd name="connsiteY0" fmla="*/ 0 h 902745"/>
                <a:gd name="connsiteX1" fmla="*/ 1873217 w 1873217"/>
                <a:gd name="connsiteY1" fmla="*/ 0 h 902745"/>
                <a:gd name="connsiteX2" fmla="*/ 1873217 w 1873217"/>
                <a:gd name="connsiteY2" fmla="*/ 902745 h 902745"/>
                <a:gd name="connsiteX3" fmla="*/ 0 w 1873217"/>
                <a:gd name="connsiteY3" fmla="*/ 902745 h 902745"/>
                <a:gd name="connsiteX4" fmla="*/ 0 w 1873217"/>
                <a:gd name="connsiteY4" fmla="*/ 0 h 902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217" h="902745">
                  <a:moveTo>
                    <a:pt x="0" y="0"/>
                  </a:moveTo>
                  <a:lnTo>
                    <a:pt x="1873217" y="0"/>
                  </a:lnTo>
                  <a:lnTo>
                    <a:pt x="1873217" y="902745"/>
                  </a:lnTo>
                  <a:lnTo>
                    <a:pt x="0" y="9027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40" tIns="0" rIns="0" bIns="0" numCol="1" spcCol="1270" anchor="ctr" anchorCtr="0">
              <a:noAutofit/>
            </a:bodyPr>
            <a:lstStyle/>
            <a:p>
              <a:pPr marL="0" lvl="0" indent="0" algn="l" defTabSz="488950">
                <a:lnSpc>
                  <a:spcPct val="90000"/>
                </a:lnSpc>
                <a:spcBef>
                  <a:spcPct val="0"/>
                </a:spcBef>
                <a:spcAft>
                  <a:spcPct val="35000"/>
                </a:spcAft>
                <a:buNone/>
              </a:pPr>
              <a:r>
                <a:rPr lang="en-US" sz="1600" b="1" i="0" kern="1200" dirty="0">
                  <a:solidFill>
                    <a:srgbClr val="002060"/>
                  </a:solidFill>
                  <a:latin typeface="Arial" panose="020B0604020202020204" pitchFamily="34" charset="0"/>
                  <a:cs typeface="Arial" panose="020B0604020202020204" pitchFamily="34" charset="0"/>
                </a:rPr>
                <a:t>CI-ADDO-NEW: Trust-Hub: Design of Trust Benchmarks, Hardware Validation Platforms and a Web-Based Dissemination Portal</a:t>
              </a:r>
              <a:endParaRPr lang="en-US" sz="1600" b="1" kern="1200" dirty="0">
                <a:solidFill>
                  <a:srgbClr val="002060"/>
                </a:solidFill>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16D053F0-ED2D-4DC3-FA8D-6CB8767C5127}"/>
                </a:ext>
              </a:extLst>
            </p:cNvPr>
            <p:cNvSpPr/>
            <p:nvPr/>
          </p:nvSpPr>
          <p:spPr>
            <a:xfrm>
              <a:off x="1791112" y="3710154"/>
              <a:ext cx="782165" cy="78216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258CE8DA-DEE1-4723-566E-0B5FD73712F1}"/>
                </a:ext>
              </a:extLst>
            </p:cNvPr>
            <p:cNvSpPr/>
            <p:nvPr/>
          </p:nvSpPr>
          <p:spPr>
            <a:xfrm rot="17700000">
              <a:off x="-303921" y="5716575"/>
              <a:ext cx="3178763" cy="781306"/>
            </a:xfrm>
            <a:custGeom>
              <a:avLst/>
              <a:gdLst>
                <a:gd name="connsiteX0" fmla="*/ 0 w 1620421"/>
                <a:gd name="connsiteY0" fmla="*/ 0 h 781306"/>
                <a:gd name="connsiteX1" fmla="*/ 1620421 w 1620421"/>
                <a:gd name="connsiteY1" fmla="*/ 0 h 781306"/>
                <a:gd name="connsiteX2" fmla="*/ 1620421 w 1620421"/>
                <a:gd name="connsiteY2" fmla="*/ 781306 h 781306"/>
                <a:gd name="connsiteX3" fmla="*/ 0 w 1620421"/>
                <a:gd name="connsiteY3" fmla="*/ 781306 h 781306"/>
                <a:gd name="connsiteX4" fmla="*/ 0 w 1620421"/>
                <a:gd name="connsiteY4" fmla="*/ 0 h 781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21" h="781306">
                  <a:moveTo>
                    <a:pt x="0" y="0"/>
                  </a:moveTo>
                  <a:lnTo>
                    <a:pt x="1620421" y="0"/>
                  </a:lnTo>
                  <a:lnTo>
                    <a:pt x="1620421" y="781306"/>
                  </a:lnTo>
                  <a:lnTo>
                    <a:pt x="0" y="781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600" b="1" kern="1200" dirty="0">
                  <a:solidFill>
                    <a:srgbClr val="F15C19"/>
                  </a:solidFill>
                  <a:latin typeface="Arial" panose="020B0604020202020204" pitchFamily="34" charset="0"/>
                  <a:cs typeface="Arial" panose="020B0604020202020204" pitchFamily="34" charset="0"/>
                </a:rPr>
                <a:t>Hardware Trojan Support Tool Suite and </a:t>
              </a:r>
              <a:r>
                <a:rPr lang="en-US" sz="1600" b="1" u="sng" kern="1200" dirty="0">
                  <a:solidFill>
                    <a:srgbClr val="F15C19"/>
                  </a:solidFill>
                  <a:latin typeface="Arial" panose="020B0604020202020204" pitchFamily="34" charset="0"/>
                  <a:cs typeface="Arial" panose="020B0604020202020204" pitchFamily="34" charset="0"/>
                </a:rPr>
                <a:t>Hardware Trojan Benchmarks</a:t>
              </a:r>
              <a:endParaRPr lang="en-US" sz="1600" u="sng" kern="1200" dirty="0">
                <a:solidFill>
                  <a:srgbClr val="F15C19"/>
                </a:solidFill>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15D1A0CB-C135-E2E9-F0D4-C7B9E53BEA57}"/>
                </a:ext>
              </a:extLst>
            </p:cNvPr>
            <p:cNvSpPr/>
            <p:nvPr/>
          </p:nvSpPr>
          <p:spPr>
            <a:xfrm rot="17700000">
              <a:off x="1879224" y="2622363"/>
              <a:ext cx="1620421" cy="7813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5EEF4420-58F1-FF52-A19E-543FF7B776F1}"/>
                </a:ext>
              </a:extLst>
            </p:cNvPr>
            <p:cNvSpPr/>
            <p:nvPr/>
          </p:nvSpPr>
          <p:spPr>
            <a:xfrm>
              <a:off x="2686660" y="3710154"/>
              <a:ext cx="782165" cy="78216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C5DAB9B2-ABFF-8B47-258F-584C06A2D7F2}"/>
                </a:ext>
              </a:extLst>
            </p:cNvPr>
            <p:cNvSpPr/>
            <p:nvPr/>
          </p:nvSpPr>
          <p:spPr>
            <a:xfrm rot="17700000">
              <a:off x="939657" y="5833579"/>
              <a:ext cx="3178763" cy="781306"/>
            </a:xfrm>
            <a:custGeom>
              <a:avLst/>
              <a:gdLst>
                <a:gd name="connsiteX0" fmla="*/ 0 w 1620421"/>
                <a:gd name="connsiteY0" fmla="*/ 0 h 781306"/>
                <a:gd name="connsiteX1" fmla="*/ 1620421 w 1620421"/>
                <a:gd name="connsiteY1" fmla="*/ 0 h 781306"/>
                <a:gd name="connsiteX2" fmla="*/ 1620421 w 1620421"/>
                <a:gd name="connsiteY2" fmla="*/ 781306 h 781306"/>
                <a:gd name="connsiteX3" fmla="*/ 0 w 1620421"/>
                <a:gd name="connsiteY3" fmla="*/ 781306 h 781306"/>
                <a:gd name="connsiteX4" fmla="*/ 0 w 1620421"/>
                <a:gd name="connsiteY4" fmla="*/ 0 h 781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21" h="781306">
                  <a:moveTo>
                    <a:pt x="0" y="0"/>
                  </a:moveTo>
                  <a:lnTo>
                    <a:pt x="1620421" y="0"/>
                  </a:lnTo>
                  <a:lnTo>
                    <a:pt x="1620421" y="781306"/>
                  </a:lnTo>
                  <a:lnTo>
                    <a:pt x="0" y="781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600" b="1" kern="1200" dirty="0">
                  <a:solidFill>
                    <a:srgbClr val="F15C19"/>
                  </a:solidFill>
                  <a:latin typeface="Arial" panose="020B0604020202020204" pitchFamily="34" charset="0"/>
                  <a:cs typeface="Arial" panose="020B0604020202020204" pitchFamily="34" charset="0"/>
                </a:rPr>
                <a:t>Tutorials: Hardware Trojan Insertion on FPGAs, ASIC Data Collection Using FPGA Interface, Hardware Trojan Insertion on WARP</a:t>
              </a:r>
              <a:endParaRPr lang="en-US" sz="1600" kern="1200" dirty="0">
                <a:solidFill>
                  <a:srgbClr val="F15C19"/>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A2F11415-481E-DDE0-AAA6-6DA4C7A11059}"/>
                </a:ext>
              </a:extLst>
            </p:cNvPr>
            <p:cNvSpPr/>
            <p:nvPr/>
          </p:nvSpPr>
          <p:spPr>
            <a:xfrm rot="17700000">
              <a:off x="2774772" y="2622363"/>
              <a:ext cx="1620421" cy="7813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58" name="Circle: Hollow 57">
              <a:extLst>
                <a:ext uri="{FF2B5EF4-FFF2-40B4-BE49-F238E27FC236}">
                  <a16:creationId xmlns:a16="http://schemas.microsoft.com/office/drawing/2014/main" id="{934023D8-DBE7-E865-48B9-064AC931A998}"/>
                </a:ext>
              </a:extLst>
            </p:cNvPr>
            <p:cNvSpPr/>
            <p:nvPr/>
          </p:nvSpPr>
          <p:spPr>
            <a:xfrm>
              <a:off x="3582329" y="3347798"/>
              <a:ext cx="1506878" cy="1506878"/>
            </a:xfrm>
            <a:prstGeom prst="donut">
              <a:avLst>
                <a:gd name="adj" fmla="val 2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738CCD7A-7641-7E39-C754-7045285E919F}"/>
                </a:ext>
              </a:extLst>
            </p:cNvPr>
            <p:cNvSpPr/>
            <p:nvPr/>
          </p:nvSpPr>
          <p:spPr>
            <a:xfrm>
              <a:off x="3582329" y="2119384"/>
              <a:ext cx="5006263" cy="902745"/>
            </a:xfrm>
            <a:custGeom>
              <a:avLst/>
              <a:gdLst>
                <a:gd name="connsiteX0" fmla="*/ 0 w 1873217"/>
                <a:gd name="connsiteY0" fmla="*/ 0 h 902745"/>
                <a:gd name="connsiteX1" fmla="*/ 1873217 w 1873217"/>
                <a:gd name="connsiteY1" fmla="*/ 0 h 902745"/>
                <a:gd name="connsiteX2" fmla="*/ 1873217 w 1873217"/>
                <a:gd name="connsiteY2" fmla="*/ 902745 h 902745"/>
                <a:gd name="connsiteX3" fmla="*/ 0 w 1873217"/>
                <a:gd name="connsiteY3" fmla="*/ 902745 h 902745"/>
                <a:gd name="connsiteX4" fmla="*/ 0 w 1873217"/>
                <a:gd name="connsiteY4" fmla="*/ 0 h 902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217" h="902745">
                  <a:moveTo>
                    <a:pt x="0" y="0"/>
                  </a:moveTo>
                  <a:lnTo>
                    <a:pt x="1873217" y="0"/>
                  </a:lnTo>
                  <a:lnTo>
                    <a:pt x="1873217" y="902745"/>
                  </a:lnTo>
                  <a:lnTo>
                    <a:pt x="0" y="9027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39" tIns="0" rIns="0" bIns="-1" numCol="1" spcCol="1270" anchor="ctr" anchorCtr="0">
              <a:noAutofit/>
            </a:bodyPr>
            <a:lstStyle/>
            <a:p>
              <a:pPr marL="0" lvl="0" indent="0" algn="l" defTabSz="488950">
                <a:lnSpc>
                  <a:spcPct val="90000"/>
                </a:lnSpc>
                <a:spcBef>
                  <a:spcPct val="0"/>
                </a:spcBef>
                <a:spcAft>
                  <a:spcPct val="35000"/>
                </a:spcAft>
                <a:buNone/>
              </a:pPr>
              <a:r>
                <a:rPr lang="en-US" sz="1600" b="1" i="0" kern="1200" dirty="0">
                  <a:solidFill>
                    <a:srgbClr val="002060"/>
                  </a:solidFill>
                  <a:latin typeface="Arial" panose="020B0604020202020204" pitchFamily="34" charset="0"/>
                  <a:cs typeface="Arial" panose="020B0604020202020204" pitchFamily="34" charset="0"/>
                </a:rPr>
                <a:t>CI-EN: Trust-Hub: Development of Benchmarks, Metrics, and Validation Platforms for Hardware Security, and a Web-based Dissemination Portal</a:t>
              </a:r>
              <a:endParaRPr lang="en-US" sz="1600" kern="1200" dirty="0">
                <a:solidFill>
                  <a:srgbClr val="002060"/>
                </a:solidFill>
                <a:latin typeface="Arial" panose="020B0604020202020204" pitchFamily="34" charset="0"/>
                <a:cs typeface="Arial" panose="020B0604020202020204" pitchFamily="34" charset="0"/>
              </a:endParaRPr>
            </a:p>
          </p:txBody>
        </p:sp>
        <p:sp>
          <p:nvSpPr>
            <p:cNvPr id="60" name="Oval 59">
              <a:extLst>
                <a:ext uri="{FF2B5EF4-FFF2-40B4-BE49-F238E27FC236}">
                  <a16:creationId xmlns:a16="http://schemas.microsoft.com/office/drawing/2014/main" id="{C64ECA5A-29CF-D627-95DE-39648637DB5B}"/>
                </a:ext>
              </a:extLst>
            </p:cNvPr>
            <p:cNvSpPr/>
            <p:nvPr/>
          </p:nvSpPr>
          <p:spPr>
            <a:xfrm>
              <a:off x="5202710" y="3710154"/>
              <a:ext cx="782165" cy="78216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24FCF766-5BB4-39CD-5230-5CB179A18A26}"/>
                </a:ext>
              </a:extLst>
            </p:cNvPr>
            <p:cNvSpPr/>
            <p:nvPr/>
          </p:nvSpPr>
          <p:spPr>
            <a:xfrm rot="17700000">
              <a:off x="3056276" y="5707232"/>
              <a:ext cx="3178763" cy="781306"/>
            </a:xfrm>
            <a:custGeom>
              <a:avLst/>
              <a:gdLst>
                <a:gd name="connsiteX0" fmla="*/ 0 w 1620421"/>
                <a:gd name="connsiteY0" fmla="*/ 0 h 781306"/>
                <a:gd name="connsiteX1" fmla="*/ 1620421 w 1620421"/>
                <a:gd name="connsiteY1" fmla="*/ 0 h 781306"/>
                <a:gd name="connsiteX2" fmla="*/ 1620421 w 1620421"/>
                <a:gd name="connsiteY2" fmla="*/ 781306 h 781306"/>
                <a:gd name="connsiteX3" fmla="*/ 0 w 1620421"/>
                <a:gd name="connsiteY3" fmla="*/ 781306 h 781306"/>
                <a:gd name="connsiteX4" fmla="*/ 0 w 1620421"/>
                <a:gd name="connsiteY4" fmla="*/ 0 h 781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21" h="781306">
                  <a:moveTo>
                    <a:pt x="0" y="0"/>
                  </a:moveTo>
                  <a:lnTo>
                    <a:pt x="1620421" y="0"/>
                  </a:lnTo>
                  <a:lnTo>
                    <a:pt x="1620421" y="781306"/>
                  </a:lnTo>
                  <a:lnTo>
                    <a:pt x="0" y="781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600" b="1" kern="1200" dirty="0">
                  <a:solidFill>
                    <a:srgbClr val="F15C19"/>
                  </a:solidFill>
                  <a:latin typeface="Arial" panose="020B0604020202020204" pitchFamily="34" charset="0"/>
                  <a:cs typeface="Arial" panose="020B0604020202020204" pitchFamily="34" charset="0"/>
                </a:rPr>
                <a:t>Counterfeit-ic.org Data Collection and Repository Development</a:t>
              </a:r>
              <a:endParaRPr lang="en-US" sz="1600" kern="1200" dirty="0">
                <a:solidFill>
                  <a:srgbClr val="F15C19"/>
                </a:solidFill>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691E04E3-BE8A-5DAB-A680-CA7F57B44073}"/>
                </a:ext>
              </a:extLst>
            </p:cNvPr>
            <p:cNvSpPr/>
            <p:nvPr/>
          </p:nvSpPr>
          <p:spPr>
            <a:xfrm rot="17700000">
              <a:off x="5290822" y="2622363"/>
              <a:ext cx="1620421" cy="7813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63" name="Oval 62">
              <a:extLst>
                <a:ext uri="{FF2B5EF4-FFF2-40B4-BE49-F238E27FC236}">
                  <a16:creationId xmlns:a16="http://schemas.microsoft.com/office/drawing/2014/main" id="{67EF8356-5043-B0CE-1DAC-833525C483E7}"/>
                </a:ext>
              </a:extLst>
            </p:cNvPr>
            <p:cNvSpPr/>
            <p:nvPr/>
          </p:nvSpPr>
          <p:spPr>
            <a:xfrm>
              <a:off x="6098259" y="3710154"/>
              <a:ext cx="782165" cy="78216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E0A16C59-65B2-31BE-2117-52D0756E9F4A}"/>
                </a:ext>
              </a:extLst>
            </p:cNvPr>
            <p:cNvSpPr/>
            <p:nvPr/>
          </p:nvSpPr>
          <p:spPr>
            <a:xfrm rot="17700000">
              <a:off x="3955825" y="5695348"/>
              <a:ext cx="3178763" cy="781306"/>
            </a:xfrm>
            <a:custGeom>
              <a:avLst/>
              <a:gdLst>
                <a:gd name="connsiteX0" fmla="*/ 0 w 1620421"/>
                <a:gd name="connsiteY0" fmla="*/ 0 h 781306"/>
                <a:gd name="connsiteX1" fmla="*/ 1620421 w 1620421"/>
                <a:gd name="connsiteY1" fmla="*/ 0 h 781306"/>
                <a:gd name="connsiteX2" fmla="*/ 1620421 w 1620421"/>
                <a:gd name="connsiteY2" fmla="*/ 781306 h 781306"/>
                <a:gd name="connsiteX3" fmla="*/ 0 w 1620421"/>
                <a:gd name="connsiteY3" fmla="*/ 781306 h 781306"/>
                <a:gd name="connsiteX4" fmla="*/ 0 w 1620421"/>
                <a:gd name="connsiteY4" fmla="*/ 0 h 781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21" h="781306">
                  <a:moveTo>
                    <a:pt x="0" y="0"/>
                  </a:moveTo>
                  <a:lnTo>
                    <a:pt x="1620421" y="0"/>
                  </a:lnTo>
                  <a:lnTo>
                    <a:pt x="1620421" y="781306"/>
                  </a:lnTo>
                  <a:lnTo>
                    <a:pt x="0" y="781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600" b="1" kern="1200" dirty="0">
                  <a:solidFill>
                    <a:srgbClr val="F15C19"/>
                  </a:solidFill>
                  <a:latin typeface="Arial" panose="020B0604020202020204" pitchFamily="34" charset="0"/>
                  <a:cs typeface="Arial" panose="020B0604020202020204" pitchFamily="34" charset="0"/>
                </a:rPr>
                <a:t>Hardware Obfuscation Benchmarks and Competition</a:t>
              </a:r>
              <a:endParaRPr lang="en-US" sz="1600" kern="1200" dirty="0">
                <a:solidFill>
                  <a:srgbClr val="F15C19"/>
                </a:solidFill>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F9B207A5-ABB5-C58F-F5CA-B0608227BC54}"/>
                </a:ext>
              </a:extLst>
            </p:cNvPr>
            <p:cNvSpPr/>
            <p:nvPr/>
          </p:nvSpPr>
          <p:spPr>
            <a:xfrm rot="17700000">
              <a:off x="6186371" y="2622363"/>
              <a:ext cx="1620421" cy="7813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44D70CA5-57AE-594A-E9EE-7E5FCB0A1D90}"/>
                </a:ext>
              </a:extLst>
            </p:cNvPr>
            <p:cNvSpPr/>
            <p:nvPr/>
          </p:nvSpPr>
          <p:spPr>
            <a:xfrm>
              <a:off x="6993807" y="3710154"/>
              <a:ext cx="782165" cy="78216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605CEA4A-C3BE-15DC-39CD-EA7090B163C5}"/>
                </a:ext>
              </a:extLst>
            </p:cNvPr>
            <p:cNvSpPr/>
            <p:nvPr/>
          </p:nvSpPr>
          <p:spPr>
            <a:xfrm rot="17700000">
              <a:off x="5019153" y="5683465"/>
              <a:ext cx="3178763" cy="781306"/>
            </a:xfrm>
            <a:custGeom>
              <a:avLst/>
              <a:gdLst>
                <a:gd name="connsiteX0" fmla="*/ 0 w 1620421"/>
                <a:gd name="connsiteY0" fmla="*/ 0 h 781306"/>
                <a:gd name="connsiteX1" fmla="*/ 1620421 w 1620421"/>
                <a:gd name="connsiteY1" fmla="*/ 0 h 781306"/>
                <a:gd name="connsiteX2" fmla="*/ 1620421 w 1620421"/>
                <a:gd name="connsiteY2" fmla="*/ 781306 h 781306"/>
                <a:gd name="connsiteX3" fmla="*/ 0 w 1620421"/>
                <a:gd name="connsiteY3" fmla="*/ 781306 h 781306"/>
                <a:gd name="connsiteX4" fmla="*/ 0 w 1620421"/>
                <a:gd name="connsiteY4" fmla="*/ 0 h 781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21" h="781306">
                  <a:moveTo>
                    <a:pt x="0" y="0"/>
                  </a:moveTo>
                  <a:lnTo>
                    <a:pt x="1620421" y="0"/>
                  </a:lnTo>
                  <a:lnTo>
                    <a:pt x="1620421" y="781306"/>
                  </a:lnTo>
                  <a:lnTo>
                    <a:pt x="0" y="781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600" b="1" kern="1200" dirty="0" err="1">
                  <a:solidFill>
                    <a:srgbClr val="F15C19"/>
                  </a:solidFill>
                  <a:latin typeface="Arial" panose="020B0604020202020204" pitchFamily="34" charset="0"/>
                  <a:cs typeface="Arial" panose="020B0604020202020204" pitchFamily="34" charset="0"/>
                </a:rPr>
                <a:t>PUFMeter</a:t>
              </a:r>
              <a:r>
                <a:rPr lang="en-US" sz="1600" b="1" kern="1200" dirty="0">
                  <a:solidFill>
                    <a:srgbClr val="F15C19"/>
                  </a:solidFill>
                  <a:latin typeface="Arial" panose="020B0604020202020204" pitchFamily="34" charset="0"/>
                  <a:cs typeface="Arial" panose="020B0604020202020204" pitchFamily="34" charset="0"/>
                </a:rPr>
                <a:t> v1.0: A Property Testing Tool for Assessing the Robustness of PUFs to ML Attacks</a:t>
              </a:r>
              <a:endParaRPr lang="en-US" sz="1600" kern="1200" dirty="0">
                <a:solidFill>
                  <a:srgbClr val="F15C19"/>
                </a:solidFill>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15AB10AA-D315-B5FA-33E6-47394D77EE63}"/>
                </a:ext>
              </a:extLst>
            </p:cNvPr>
            <p:cNvSpPr/>
            <p:nvPr/>
          </p:nvSpPr>
          <p:spPr>
            <a:xfrm rot="17700000">
              <a:off x="7081919" y="2622363"/>
              <a:ext cx="1620421" cy="7813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69" name="Oval 68">
              <a:extLst>
                <a:ext uri="{FF2B5EF4-FFF2-40B4-BE49-F238E27FC236}">
                  <a16:creationId xmlns:a16="http://schemas.microsoft.com/office/drawing/2014/main" id="{25F1EAF0-BF28-92CE-0751-B0B369F3E9D8}"/>
                </a:ext>
              </a:extLst>
            </p:cNvPr>
            <p:cNvSpPr/>
            <p:nvPr/>
          </p:nvSpPr>
          <p:spPr>
            <a:xfrm>
              <a:off x="7889355" y="3710154"/>
              <a:ext cx="782165" cy="78216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EDB78104-41D1-2D6D-A9B2-2A6F6ECDE1A3}"/>
                </a:ext>
              </a:extLst>
            </p:cNvPr>
            <p:cNvSpPr/>
            <p:nvPr/>
          </p:nvSpPr>
          <p:spPr>
            <a:xfrm rot="17700000">
              <a:off x="5966112" y="5724184"/>
              <a:ext cx="3178763" cy="781306"/>
            </a:xfrm>
            <a:custGeom>
              <a:avLst/>
              <a:gdLst>
                <a:gd name="connsiteX0" fmla="*/ 0 w 1620421"/>
                <a:gd name="connsiteY0" fmla="*/ 0 h 781306"/>
                <a:gd name="connsiteX1" fmla="*/ 1620421 w 1620421"/>
                <a:gd name="connsiteY1" fmla="*/ 0 h 781306"/>
                <a:gd name="connsiteX2" fmla="*/ 1620421 w 1620421"/>
                <a:gd name="connsiteY2" fmla="*/ 781306 h 781306"/>
                <a:gd name="connsiteX3" fmla="*/ 0 w 1620421"/>
                <a:gd name="connsiteY3" fmla="*/ 781306 h 781306"/>
                <a:gd name="connsiteX4" fmla="*/ 0 w 1620421"/>
                <a:gd name="connsiteY4" fmla="*/ 0 h 781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21" h="781306">
                  <a:moveTo>
                    <a:pt x="0" y="0"/>
                  </a:moveTo>
                  <a:lnTo>
                    <a:pt x="1620421" y="0"/>
                  </a:lnTo>
                  <a:lnTo>
                    <a:pt x="1620421" y="781306"/>
                  </a:lnTo>
                  <a:lnTo>
                    <a:pt x="0" y="781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600" b="1" kern="1200" dirty="0">
                  <a:solidFill>
                    <a:srgbClr val="F15C19"/>
                  </a:solidFill>
                  <a:latin typeface="Arial" panose="020B0604020202020204" pitchFamily="34" charset="0"/>
                  <a:cs typeface="Arial" panose="020B0604020202020204" pitchFamily="34" charset="0"/>
                </a:rPr>
                <a:t>PUF and Counterfeit IC Measurement Datasets</a:t>
              </a:r>
              <a:endParaRPr lang="en-US" sz="1600" kern="1200" dirty="0">
                <a:solidFill>
                  <a:srgbClr val="F15C19"/>
                </a:solidFill>
                <a:latin typeface="Arial" panose="020B0604020202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6B37E385-6266-8FDD-92B4-8E7C867D824C}"/>
                </a:ext>
              </a:extLst>
            </p:cNvPr>
            <p:cNvSpPr/>
            <p:nvPr/>
          </p:nvSpPr>
          <p:spPr>
            <a:xfrm rot="17700000">
              <a:off x="7977467" y="2622363"/>
              <a:ext cx="1620421" cy="7813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72" name="Circle: Hollow 71">
              <a:extLst>
                <a:ext uri="{FF2B5EF4-FFF2-40B4-BE49-F238E27FC236}">
                  <a16:creationId xmlns:a16="http://schemas.microsoft.com/office/drawing/2014/main" id="{C93233DA-BE12-E90A-4B0E-0B60A87EE58D}"/>
                </a:ext>
              </a:extLst>
            </p:cNvPr>
            <p:cNvSpPr/>
            <p:nvPr/>
          </p:nvSpPr>
          <p:spPr>
            <a:xfrm>
              <a:off x="8785024" y="3347798"/>
              <a:ext cx="1506878" cy="1506878"/>
            </a:xfrm>
            <a:prstGeom prst="donut">
              <a:avLst>
                <a:gd name="adj" fmla="val 2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F5C352AE-32EF-AA11-E0D7-33134D543671}"/>
                </a:ext>
              </a:extLst>
            </p:cNvPr>
            <p:cNvSpPr/>
            <p:nvPr/>
          </p:nvSpPr>
          <p:spPr>
            <a:xfrm>
              <a:off x="8785024" y="2119384"/>
              <a:ext cx="2686007" cy="902745"/>
            </a:xfrm>
            <a:custGeom>
              <a:avLst/>
              <a:gdLst>
                <a:gd name="connsiteX0" fmla="*/ 0 w 1873217"/>
                <a:gd name="connsiteY0" fmla="*/ 0 h 902745"/>
                <a:gd name="connsiteX1" fmla="*/ 1873217 w 1873217"/>
                <a:gd name="connsiteY1" fmla="*/ 0 h 902745"/>
                <a:gd name="connsiteX2" fmla="*/ 1873217 w 1873217"/>
                <a:gd name="connsiteY2" fmla="*/ 902745 h 902745"/>
                <a:gd name="connsiteX3" fmla="*/ 0 w 1873217"/>
                <a:gd name="connsiteY3" fmla="*/ 902745 h 902745"/>
                <a:gd name="connsiteX4" fmla="*/ 0 w 1873217"/>
                <a:gd name="connsiteY4" fmla="*/ 0 h 902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217" h="902745">
                  <a:moveTo>
                    <a:pt x="0" y="0"/>
                  </a:moveTo>
                  <a:lnTo>
                    <a:pt x="1873217" y="0"/>
                  </a:lnTo>
                  <a:lnTo>
                    <a:pt x="1873217" y="902745"/>
                  </a:lnTo>
                  <a:lnTo>
                    <a:pt x="0" y="9027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39" tIns="0" rIns="0" bIns="-1" numCol="1" spcCol="1270" anchor="ctr" anchorCtr="0">
              <a:noAutofit/>
            </a:bodyPr>
            <a:lstStyle/>
            <a:p>
              <a:pPr marL="0" lvl="0" indent="0" algn="l" defTabSz="488950">
                <a:lnSpc>
                  <a:spcPct val="90000"/>
                </a:lnSpc>
                <a:spcBef>
                  <a:spcPct val="0"/>
                </a:spcBef>
                <a:spcAft>
                  <a:spcPct val="35000"/>
                </a:spcAft>
                <a:buNone/>
              </a:pPr>
              <a:r>
                <a:rPr lang="en-US" sz="1600" b="1" i="0" kern="1200" dirty="0">
                  <a:solidFill>
                    <a:srgbClr val="002060"/>
                  </a:solidFill>
                  <a:latin typeface="Arial" panose="020B0604020202020204" pitchFamily="34" charset="0"/>
                  <a:cs typeface="Arial" panose="020B0604020202020204" pitchFamily="34" charset="0"/>
                </a:rPr>
                <a:t>CCRI: ENS: Enhancement of Trust-Hub, a Web-based Portal to support the Cybersecurity Research Community</a:t>
              </a:r>
            </a:p>
            <a:p>
              <a:pPr marL="0" lvl="0" indent="0" algn="l" defTabSz="488950">
                <a:lnSpc>
                  <a:spcPct val="90000"/>
                </a:lnSpc>
                <a:spcBef>
                  <a:spcPct val="0"/>
                </a:spcBef>
                <a:spcAft>
                  <a:spcPct val="35000"/>
                </a:spcAft>
                <a:buNone/>
              </a:pPr>
              <a:r>
                <a:rPr lang="en-US" sz="1600" b="1" i="1" dirty="0">
                  <a:solidFill>
                    <a:srgbClr val="002060"/>
                  </a:solidFill>
                  <a:latin typeface="Arial" panose="020B0604020202020204" pitchFamily="34" charset="0"/>
                  <a:cs typeface="Arial" panose="020B0604020202020204" pitchFamily="34" charset="0"/>
                </a:rPr>
                <a:t>(This Iteration of Project)</a:t>
              </a:r>
              <a:endParaRPr lang="en-US" sz="1600" i="1" kern="1200" dirty="0">
                <a:solidFill>
                  <a:srgbClr val="002060"/>
                </a:solidFill>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F52CB8F3-EBB0-BF4E-A13B-B01994C35CB1}"/>
                </a:ext>
              </a:extLst>
            </p:cNvPr>
            <p:cNvSpPr/>
            <p:nvPr/>
          </p:nvSpPr>
          <p:spPr>
            <a:xfrm>
              <a:off x="10405406" y="3710154"/>
              <a:ext cx="782165" cy="78216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E759C7F6-8997-646D-E5DA-1AE888163D5B}"/>
                </a:ext>
              </a:extLst>
            </p:cNvPr>
            <p:cNvSpPr/>
            <p:nvPr/>
          </p:nvSpPr>
          <p:spPr>
            <a:xfrm rot="17700000">
              <a:off x="8510034" y="5724184"/>
              <a:ext cx="3178763" cy="781306"/>
            </a:xfrm>
            <a:custGeom>
              <a:avLst/>
              <a:gdLst>
                <a:gd name="connsiteX0" fmla="*/ 0 w 1620421"/>
                <a:gd name="connsiteY0" fmla="*/ 0 h 781306"/>
                <a:gd name="connsiteX1" fmla="*/ 1620421 w 1620421"/>
                <a:gd name="connsiteY1" fmla="*/ 0 h 781306"/>
                <a:gd name="connsiteX2" fmla="*/ 1620421 w 1620421"/>
                <a:gd name="connsiteY2" fmla="*/ 781306 h 781306"/>
                <a:gd name="connsiteX3" fmla="*/ 0 w 1620421"/>
                <a:gd name="connsiteY3" fmla="*/ 781306 h 781306"/>
                <a:gd name="connsiteX4" fmla="*/ 0 w 1620421"/>
                <a:gd name="connsiteY4" fmla="*/ 0 h 781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21" h="781306">
                  <a:moveTo>
                    <a:pt x="0" y="0"/>
                  </a:moveTo>
                  <a:lnTo>
                    <a:pt x="1620421" y="0"/>
                  </a:lnTo>
                  <a:lnTo>
                    <a:pt x="1620421" y="781306"/>
                  </a:lnTo>
                  <a:lnTo>
                    <a:pt x="0" y="781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5400" bIns="-1" numCol="1" spcCol="1270" anchor="ctr" anchorCtr="0">
              <a:noAutofit/>
            </a:bodyPr>
            <a:lstStyle/>
            <a:p>
              <a:pPr marL="0" lvl="0" indent="0" algn="r" defTabSz="444500">
                <a:lnSpc>
                  <a:spcPct val="90000"/>
                </a:lnSpc>
                <a:spcBef>
                  <a:spcPct val="0"/>
                </a:spcBef>
                <a:spcAft>
                  <a:spcPct val="35000"/>
                </a:spcAft>
                <a:buNone/>
              </a:pPr>
              <a:r>
                <a:rPr lang="en-US" sz="1600" b="1" kern="1200" dirty="0">
                  <a:solidFill>
                    <a:srgbClr val="F15C19"/>
                  </a:solidFill>
                  <a:latin typeface="Arial" panose="020B0604020202020204" pitchFamily="34" charset="0"/>
                  <a:cs typeface="Arial" panose="020B0604020202020204" pitchFamily="34" charset="0"/>
                </a:rPr>
                <a:t>See </a:t>
              </a:r>
            </a:p>
            <a:p>
              <a:pPr marL="0" lvl="0" indent="0" algn="r" defTabSz="444500">
                <a:lnSpc>
                  <a:spcPct val="90000"/>
                </a:lnSpc>
                <a:spcBef>
                  <a:spcPct val="0"/>
                </a:spcBef>
                <a:spcAft>
                  <a:spcPct val="35000"/>
                </a:spcAft>
                <a:buNone/>
              </a:pPr>
              <a:r>
                <a:rPr lang="en-US" sz="1600" b="1" kern="1200" dirty="0">
                  <a:solidFill>
                    <a:srgbClr val="F15C19"/>
                  </a:solidFill>
                  <a:latin typeface="Arial" panose="020B0604020202020204" pitchFamily="34" charset="0"/>
                  <a:cs typeface="Arial" panose="020B0604020202020204" pitchFamily="34" charset="0"/>
                </a:rPr>
                <a:t>Remaining </a:t>
              </a:r>
            </a:p>
            <a:p>
              <a:pPr marL="0" lvl="0" indent="0" algn="r" defTabSz="444500">
                <a:lnSpc>
                  <a:spcPct val="90000"/>
                </a:lnSpc>
                <a:spcBef>
                  <a:spcPct val="0"/>
                </a:spcBef>
                <a:spcAft>
                  <a:spcPct val="35000"/>
                </a:spcAft>
                <a:buNone/>
              </a:pPr>
              <a:r>
                <a:rPr lang="en-US" sz="1600" b="1" kern="1200" dirty="0">
                  <a:solidFill>
                    <a:srgbClr val="F15C19"/>
                  </a:solidFill>
                  <a:latin typeface="Arial" panose="020B0604020202020204" pitchFamily="34" charset="0"/>
                  <a:cs typeface="Arial" panose="020B0604020202020204" pitchFamily="34" charset="0"/>
                </a:rPr>
                <a:t>Slides</a:t>
              </a:r>
              <a:endParaRPr lang="en-US" sz="1600" kern="1200" dirty="0">
                <a:solidFill>
                  <a:srgbClr val="F15C19"/>
                </a:solidFill>
                <a:latin typeface="Arial" panose="020B0604020202020204" pitchFamily="34" charset="0"/>
                <a:cs typeface="Arial" panose="020B0604020202020204" pitchFamily="34" charset="0"/>
              </a:endParaRPr>
            </a:p>
          </p:txBody>
        </p:sp>
        <p:sp>
          <p:nvSpPr>
            <p:cNvPr id="76" name="Rectangle 75">
              <a:extLst>
                <a:ext uri="{FF2B5EF4-FFF2-40B4-BE49-F238E27FC236}">
                  <a16:creationId xmlns:a16="http://schemas.microsoft.com/office/drawing/2014/main" id="{FA56A4D1-CE9A-63DA-2104-8100DD6D2B04}"/>
                </a:ext>
              </a:extLst>
            </p:cNvPr>
            <p:cNvSpPr/>
            <p:nvPr/>
          </p:nvSpPr>
          <p:spPr>
            <a:xfrm rot="17700000">
              <a:off x="10493518" y="2622363"/>
              <a:ext cx="1620421" cy="7813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grpSp>
      <p:sp>
        <p:nvSpPr>
          <p:cNvPr id="46" name="TextBox 45">
            <a:extLst>
              <a:ext uri="{FF2B5EF4-FFF2-40B4-BE49-F238E27FC236}">
                <a16:creationId xmlns:a16="http://schemas.microsoft.com/office/drawing/2014/main" id="{1BF0F341-618B-5E89-C776-91D34CCA90C9}"/>
              </a:ext>
            </a:extLst>
          </p:cNvPr>
          <p:cNvSpPr txBox="1"/>
          <p:nvPr/>
        </p:nvSpPr>
        <p:spPr>
          <a:xfrm>
            <a:off x="545123" y="2940530"/>
            <a:ext cx="904094"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F15C19"/>
                </a:solidFill>
                <a:effectLst/>
                <a:uFillTx/>
                <a:latin typeface="Helvetica"/>
                <a:ea typeface="Helvetica"/>
                <a:cs typeface="Helvetica"/>
                <a:sym typeface="Helvetica"/>
              </a:rPr>
              <a:t>2010</a:t>
            </a:r>
          </a:p>
        </p:txBody>
      </p:sp>
      <p:sp>
        <p:nvSpPr>
          <p:cNvPr id="47" name="TextBox 46">
            <a:extLst>
              <a:ext uri="{FF2B5EF4-FFF2-40B4-BE49-F238E27FC236}">
                <a16:creationId xmlns:a16="http://schemas.microsoft.com/office/drawing/2014/main" id="{3A73D0D1-2AAA-DC82-8D7C-0491B12AC370}"/>
              </a:ext>
            </a:extLst>
          </p:cNvPr>
          <p:cNvSpPr txBox="1"/>
          <p:nvPr/>
        </p:nvSpPr>
        <p:spPr>
          <a:xfrm>
            <a:off x="3909646" y="2940529"/>
            <a:ext cx="904094"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F15C19"/>
                </a:solidFill>
                <a:effectLst/>
                <a:uFillTx/>
                <a:latin typeface="Helvetica"/>
                <a:ea typeface="Helvetica"/>
                <a:cs typeface="Helvetica"/>
                <a:sym typeface="Helvetica"/>
              </a:rPr>
              <a:t>2015</a:t>
            </a:r>
          </a:p>
        </p:txBody>
      </p:sp>
      <p:sp>
        <p:nvSpPr>
          <p:cNvPr id="48" name="TextBox 47">
            <a:extLst>
              <a:ext uri="{FF2B5EF4-FFF2-40B4-BE49-F238E27FC236}">
                <a16:creationId xmlns:a16="http://schemas.microsoft.com/office/drawing/2014/main" id="{3B02272E-995F-685B-664C-EE94AF1ECA1C}"/>
              </a:ext>
            </a:extLst>
          </p:cNvPr>
          <p:cNvSpPr txBox="1"/>
          <p:nvPr/>
        </p:nvSpPr>
        <p:spPr>
          <a:xfrm>
            <a:off x="9126416" y="2940529"/>
            <a:ext cx="904094"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F15C19"/>
                </a:solidFill>
                <a:effectLst/>
                <a:uFillTx/>
                <a:latin typeface="Helvetica"/>
                <a:ea typeface="Helvetica"/>
                <a:cs typeface="Helvetica"/>
                <a:sym typeface="Helvetica"/>
              </a:rPr>
              <a:t>2020</a:t>
            </a:r>
          </a:p>
        </p:txBody>
      </p:sp>
      <p:sp>
        <p:nvSpPr>
          <p:cNvPr id="4" name="TextBox 3">
            <a:extLst>
              <a:ext uri="{FF2B5EF4-FFF2-40B4-BE49-F238E27FC236}">
                <a16:creationId xmlns:a16="http://schemas.microsoft.com/office/drawing/2014/main" id="{2E7FC455-73F0-DD7F-0858-404B51317FB8}"/>
              </a:ext>
            </a:extLst>
          </p:cNvPr>
          <p:cNvSpPr txBox="1"/>
          <p:nvPr/>
        </p:nvSpPr>
        <p:spPr>
          <a:xfrm>
            <a:off x="8426993" y="5354763"/>
            <a:ext cx="3507575" cy="1200329"/>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b="0" dirty="0">
                <a:latin typeface="Arial" panose="020B0604020202020204" pitchFamily="34" charset="0"/>
                <a:cs typeface="Arial" panose="020B0604020202020204" pitchFamily="34" charset="0"/>
              </a:rPr>
              <a:t>Trust-Hub has played a major role in the HS&amp;T community’s growth </a:t>
            </a:r>
          </a:p>
        </p:txBody>
      </p:sp>
    </p:spTree>
    <p:extLst>
      <p:ext uri="{BB962C8B-B14F-4D97-AF65-F5344CB8AC3E}">
        <p14:creationId xmlns:p14="http://schemas.microsoft.com/office/powerpoint/2010/main" val="3141493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2" name="Picture 2141">
            <a:extLst>
              <a:ext uri="{FF2B5EF4-FFF2-40B4-BE49-F238E27FC236}">
                <a16:creationId xmlns:a16="http://schemas.microsoft.com/office/drawing/2014/main" id="{0376C42A-D81E-6A69-C00B-8DE095905EF6}"/>
              </a:ext>
            </a:extLst>
          </p:cNvPr>
          <p:cNvPicPr>
            <a:picLocks noChangeAspect="1"/>
          </p:cNvPicPr>
          <p:nvPr/>
        </p:nvPicPr>
        <p:blipFill>
          <a:blip r:embed="rId3"/>
          <a:stretch>
            <a:fillRect/>
          </a:stretch>
        </p:blipFill>
        <p:spPr>
          <a:xfrm>
            <a:off x="418885" y="1595199"/>
            <a:ext cx="3898152" cy="1649218"/>
          </a:xfrm>
          <a:prstGeom prst="rect">
            <a:avLst/>
          </a:prstGeom>
        </p:spPr>
      </p:pic>
      <p:sp>
        <p:nvSpPr>
          <p:cNvPr id="5" name="Rectangle 4">
            <a:extLst>
              <a:ext uri="{FF2B5EF4-FFF2-40B4-BE49-F238E27FC236}">
                <a16:creationId xmlns:a16="http://schemas.microsoft.com/office/drawing/2014/main" id="{E5284026-604E-EF42-D23B-CB436B992B71}"/>
              </a:ext>
            </a:extLst>
          </p:cNvPr>
          <p:cNvSpPr/>
          <p:nvPr/>
        </p:nvSpPr>
        <p:spPr>
          <a:xfrm>
            <a:off x="418885" y="949568"/>
            <a:ext cx="5486400" cy="2743200"/>
          </a:xfrm>
          <a:prstGeom prst="rect">
            <a:avLst/>
          </a:prstGeom>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2" name="Title 1">
            <a:extLst>
              <a:ext uri="{FF2B5EF4-FFF2-40B4-BE49-F238E27FC236}">
                <a16:creationId xmlns:a16="http://schemas.microsoft.com/office/drawing/2014/main" id="{A91140F8-2C56-8CE2-F127-B5E82FD3CCD0}"/>
              </a:ext>
            </a:extLst>
          </p:cNvPr>
          <p:cNvSpPr>
            <a:spLocks noGrp="1"/>
          </p:cNvSpPr>
          <p:nvPr>
            <p:ph type="title"/>
          </p:nvPr>
        </p:nvSpPr>
        <p:spPr>
          <a:xfrm>
            <a:off x="166838" y="7697"/>
            <a:ext cx="11644162" cy="708995"/>
          </a:xfrm>
        </p:spPr>
        <p:txBody>
          <a:bodyPr/>
          <a:lstStyle/>
          <a:p>
            <a:r>
              <a:rPr lang="en-US" sz="3200" b="1" i="0" kern="1200" dirty="0">
                <a:latin typeface="Arial" panose="020B0604020202020204" pitchFamily="34" charset="0"/>
                <a:cs typeface="Arial" panose="020B0604020202020204" pitchFamily="34" charset="0"/>
              </a:rPr>
              <a:t>CCRI: ENS: Enhancement </a:t>
            </a:r>
            <a:r>
              <a:rPr lang="en-US" dirty="0"/>
              <a:t>Tasks and Leads</a:t>
            </a:r>
          </a:p>
        </p:txBody>
      </p:sp>
      <p:sp>
        <p:nvSpPr>
          <p:cNvPr id="14" name="Rectangle 13">
            <a:extLst>
              <a:ext uri="{FF2B5EF4-FFF2-40B4-BE49-F238E27FC236}">
                <a16:creationId xmlns:a16="http://schemas.microsoft.com/office/drawing/2014/main" id="{E29C01D4-DEA6-AF52-8024-7CF1A094DA3E}"/>
              </a:ext>
            </a:extLst>
          </p:cNvPr>
          <p:cNvSpPr/>
          <p:nvPr/>
        </p:nvSpPr>
        <p:spPr>
          <a:xfrm>
            <a:off x="418885" y="3912799"/>
            <a:ext cx="5486400" cy="2743200"/>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4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15" name="Rectangle 14">
            <a:extLst>
              <a:ext uri="{FF2B5EF4-FFF2-40B4-BE49-F238E27FC236}">
                <a16:creationId xmlns:a16="http://schemas.microsoft.com/office/drawing/2014/main" id="{509BFBD9-30F0-9F3A-98CE-E27A41A6DAB9}"/>
              </a:ext>
            </a:extLst>
          </p:cNvPr>
          <p:cNvSpPr/>
          <p:nvPr/>
        </p:nvSpPr>
        <p:spPr>
          <a:xfrm>
            <a:off x="6324600" y="949568"/>
            <a:ext cx="5486400" cy="2743200"/>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16" name="Rectangle 15">
            <a:extLst>
              <a:ext uri="{FF2B5EF4-FFF2-40B4-BE49-F238E27FC236}">
                <a16:creationId xmlns:a16="http://schemas.microsoft.com/office/drawing/2014/main" id="{89A126CA-2C4C-5371-9A4C-24411218004D}"/>
              </a:ext>
            </a:extLst>
          </p:cNvPr>
          <p:cNvSpPr/>
          <p:nvPr/>
        </p:nvSpPr>
        <p:spPr>
          <a:xfrm>
            <a:off x="6324600" y="3912799"/>
            <a:ext cx="5486400" cy="2743200"/>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18" name="TextBox 17">
            <a:extLst>
              <a:ext uri="{FF2B5EF4-FFF2-40B4-BE49-F238E27FC236}">
                <a16:creationId xmlns:a16="http://schemas.microsoft.com/office/drawing/2014/main" id="{6A6D9A33-B0C3-DB66-0398-7EAC68CD58E1}"/>
              </a:ext>
            </a:extLst>
          </p:cNvPr>
          <p:cNvSpPr txBox="1"/>
          <p:nvPr/>
        </p:nvSpPr>
        <p:spPr>
          <a:xfrm>
            <a:off x="418885" y="1014032"/>
            <a:ext cx="5486400" cy="3385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lvl="0" algn="ctr">
              <a:buNone/>
            </a:pPr>
            <a:r>
              <a:rPr lang="en-US" sz="1600" b="1" dirty="0">
                <a:latin typeface="Arial" panose="020B0604020202020204" pitchFamily="34" charset="0"/>
                <a:cs typeface="Arial" panose="020B0604020202020204" pitchFamily="34" charset="0"/>
              </a:rPr>
              <a:t>1. Physical SoC Security Tools &amp; Benchmarking</a:t>
            </a:r>
          </a:p>
        </p:txBody>
      </p:sp>
      <p:sp>
        <p:nvSpPr>
          <p:cNvPr id="19" name="TextBox 18">
            <a:extLst>
              <a:ext uri="{FF2B5EF4-FFF2-40B4-BE49-F238E27FC236}">
                <a16:creationId xmlns:a16="http://schemas.microsoft.com/office/drawing/2014/main" id="{7B86A90C-39E0-E37B-32DA-50890F8BF5B8}"/>
              </a:ext>
            </a:extLst>
          </p:cNvPr>
          <p:cNvSpPr txBox="1"/>
          <p:nvPr/>
        </p:nvSpPr>
        <p:spPr>
          <a:xfrm>
            <a:off x="6286715" y="1014032"/>
            <a:ext cx="5486400" cy="3385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lvl="0" algn="ctr">
              <a:buNone/>
            </a:pPr>
            <a:r>
              <a:rPr lang="en-US" sz="1600" b="1" dirty="0">
                <a:latin typeface="Arial" panose="020B0604020202020204" pitchFamily="34" charset="0"/>
                <a:cs typeface="Arial" panose="020B0604020202020204" pitchFamily="34" charset="0"/>
              </a:rPr>
              <a:t>2. AI Security Tools &amp; Benchmarking</a:t>
            </a:r>
          </a:p>
        </p:txBody>
      </p:sp>
      <p:sp>
        <p:nvSpPr>
          <p:cNvPr id="20" name="TextBox 19">
            <a:extLst>
              <a:ext uri="{FF2B5EF4-FFF2-40B4-BE49-F238E27FC236}">
                <a16:creationId xmlns:a16="http://schemas.microsoft.com/office/drawing/2014/main" id="{A461B303-006E-B479-77DF-D0FA2729D82F}"/>
              </a:ext>
            </a:extLst>
          </p:cNvPr>
          <p:cNvSpPr txBox="1"/>
          <p:nvPr/>
        </p:nvSpPr>
        <p:spPr>
          <a:xfrm>
            <a:off x="6347504" y="3984260"/>
            <a:ext cx="5486400" cy="3385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lvl="0" algn="ctr">
              <a:buNone/>
            </a:pPr>
            <a:r>
              <a:rPr lang="en-US" sz="1600" b="1" dirty="0">
                <a:latin typeface="Arial" panose="020B0604020202020204" pitchFamily="34" charset="0"/>
                <a:cs typeface="Arial" panose="020B0604020202020204" pitchFamily="34" charset="0"/>
              </a:rPr>
              <a:t>4. Cybersecurity Games &amp; Conference (CSAW) </a:t>
            </a:r>
          </a:p>
        </p:txBody>
      </p:sp>
      <p:sp>
        <p:nvSpPr>
          <p:cNvPr id="22" name="TextBox 21">
            <a:extLst>
              <a:ext uri="{FF2B5EF4-FFF2-40B4-BE49-F238E27FC236}">
                <a16:creationId xmlns:a16="http://schemas.microsoft.com/office/drawing/2014/main" id="{524590A2-C399-17DC-293E-7DBB9EE0B3A4}"/>
              </a:ext>
            </a:extLst>
          </p:cNvPr>
          <p:cNvSpPr txBox="1"/>
          <p:nvPr/>
        </p:nvSpPr>
        <p:spPr>
          <a:xfrm>
            <a:off x="418885" y="3984260"/>
            <a:ext cx="5486400" cy="3385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lvl="0" algn="ctr">
              <a:buNone/>
            </a:pPr>
            <a:r>
              <a:rPr lang="en-US" sz="1600" b="1" dirty="0">
                <a:latin typeface="Arial" panose="020B0604020202020204" pitchFamily="34" charset="0"/>
                <a:cs typeface="Arial" panose="020B0604020202020204" pitchFamily="34" charset="0"/>
              </a:rPr>
              <a:t>3. RTL/Gate SoC CAD Tools &amp; Benchmarking</a:t>
            </a:r>
          </a:p>
        </p:txBody>
      </p:sp>
      <p:pic>
        <p:nvPicPr>
          <p:cNvPr id="25" name="Picture 24">
            <a:extLst>
              <a:ext uri="{FF2B5EF4-FFF2-40B4-BE49-F238E27FC236}">
                <a16:creationId xmlns:a16="http://schemas.microsoft.com/office/drawing/2014/main" id="{0B18FE4B-C3F3-6347-2B58-0A6D5C7361CA}"/>
              </a:ext>
            </a:extLst>
          </p:cNvPr>
          <p:cNvPicPr>
            <a:picLocks noChangeAspect="1"/>
          </p:cNvPicPr>
          <p:nvPr/>
        </p:nvPicPr>
        <p:blipFill rotWithShape="1">
          <a:blip r:embed="rId4"/>
          <a:srcRect l="11539" t="8376" r="14359" b="23932"/>
          <a:stretch/>
        </p:blipFill>
        <p:spPr>
          <a:xfrm>
            <a:off x="4367499" y="1512223"/>
            <a:ext cx="1324708" cy="1815171"/>
          </a:xfrm>
          <a:prstGeom prst="rect">
            <a:avLst/>
          </a:prstGeom>
        </p:spPr>
      </p:pic>
      <p:sp>
        <p:nvSpPr>
          <p:cNvPr id="26" name="TextBox 25">
            <a:extLst>
              <a:ext uri="{FF2B5EF4-FFF2-40B4-BE49-F238E27FC236}">
                <a16:creationId xmlns:a16="http://schemas.microsoft.com/office/drawing/2014/main" id="{806BBFD8-A261-C7DB-7DCD-E08CC8302382}"/>
              </a:ext>
            </a:extLst>
          </p:cNvPr>
          <p:cNvSpPr txBox="1"/>
          <p:nvPr/>
        </p:nvSpPr>
        <p:spPr>
          <a:xfrm>
            <a:off x="4262013" y="3329830"/>
            <a:ext cx="1535677"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Helvetica"/>
                <a:ea typeface="Helvetica"/>
                <a:cs typeface="Helvetica"/>
                <a:sym typeface="Helvetica"/>
              </a:rPr>
              <a:t>Lead: Domenic Forte</a:t>
            </a:r>
          </a:p>
        </p:txBody>
      </p:sp>
      <p:grpSp>
        <p:nvGrpSpPr>
          <p:cNvPr id="2145" name="Group 2144">
            <a:extLst>
              <a:ext uri="{FF2B5EF4-FFF2-40B4-BE49-F238E27FC236}">
                <a16:creationId xmlns:a16="http://schemas.microsoft.com/office/drawing/2014/main" id="{C21E47AA-08F7-DE47-DDB3-F997848F950F}"/>
              </a:ext>
            </a:extLst>
          </p:cNvPr>
          <p:cNvGrpSpPr/>
          <p:nvPr/>
        </p:nvGrpSpPr>
        <p:grpSpPr>
          <a:xfrm>
            <a:off x="3615330" y="4476908"/>
            <a:ext cx="1711431" cy="2075057"/>
            <a:chOff x="4038667" y="4476908"/>
            <a:chExt cx="1711431" cy="2075057"/>
          </a:xfrm>
        </p:grpSpPr>
        <p:pic>
          <p:nvPicPr>
            <p:cNvPr id="2058" name="Picture 10" descr="Photo of Mark Tehranipoor">
              <a:extLst>
                <a:ext uri="{FF2B5EF4-FFF2-40B4-BE49-F238E27FC236}">
                  <a16:creationId xmlns:a16="http://schemas.microsoft.com/office/drawing/2014/main" id="{6A7D91FA-3DCA-3DCE-73DD-B877EA3522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42" b="15999"/>
            <a:stretch/>
          </p:blipFill>
          <p:spPr bwMode="auto">
            <a:xfrm>
              <a:off x="4113783" y="4476908"/>
              <a:ext cx="1561203" cy="178196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97D6DC7-358C-4D8C-7CD7-E12C15254E18}"/>
                </a:ext>
              </a:extLst>
            </p:cNvPr>
            <p:cNvSpPr txBox="1"/>
            <p:nvPr/>
          </p:nvSpPr>
          <p:spPr>
            <a:xfrm>
              <a:off x="4038667" y="6264707"/>
              <a:ext cx="1711431"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Helvetica"/>
                  <a:ea typeface="Helvetica"/>
                  <a:cs typeface="Helvetica"/>
                  <a:sym typeface="Helvetica"/>
                </a:rPr>
                <a:t>Lead: Mark Tehranipoor</a:t>
              </a:r>
            </a:p>
          </p:txBody>
        </p:sp>
      </p:grpSp>
      <p:grpSp>
        <p:nvGrpSpPr>
          <p:cNvPr id="2144" name="Group 2143">
            <a:extLst>
              <a:ext uri="{FF2B5EF4-FFF2-40B4-BE49-F238E27FC236}">
                <a16:creationId xmlns:a16="http://schemas.microsoft.com/office/drawing/2014/main" id="{5B18F69F-70F4-7E50-988A-F075DA55F618}"/>
              </a:ext>
            </a:extLst>
          </p:cNvPr>
          <p:cNvGrpSpPr/>
          <p:nvPr/>
        </p:nvGrpSpPr>
        <p:grpSpPr>
          <a:xfrm>
            <a:off x="9903938" y="4476908"/>
            <a:ext cx="1763302" cy="2075057"/>
            <a:chOff x="9844669" y="4476908"/>
            <a:chExt cx="1763302" cy="2075057"/>
          </a:xfrm>
        </p:grpSpPr>
        <p:pic>
          <p:nvPicPr>
            <p:cNvPr id="2056" name="Picture 8">
              <a:extLst>
                <a:ext uri="{FF2B5EF4-FFF2-40B4-BE49-F238E27FC236}">
                  <a16:creationId xmlns:a16="http://schemas.microsoft.com/office/drawing/2014/main" id="{EA1F47B0-5DA4-2A0E-4EF2-858F1969D333}"/>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774" t="14275" r="11755" b="7216"/>
            <a:stretch/>
          </p:blipFill>
          <p:spPr bwMode="auto">
            <a:xfrm>
              <a:off x="9866581" y="4476908"/>
              <a:ext cx="1667608" cy="178196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395C12D-3A0C-AD9F-9D52-A5A8D6A1A190}"/>
                </a:ext>
              </a:extLst>
            </p:cNvPr>
            <p:cNvSpPr txBox="1"/>
            <p:nvPr/>
          </p:nvSpPr>
          <p:spPr>
            <a:xfrm>
              <a:off x="9844669" y="6264707"/>
              <a:ext cx="1763302"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Helvetica"/>
                  <a:ea typeface="Helvetica"/>
                  <a:cs typeface="Helvetica"/>
                  <a:sym typeface="Helvetica"/>
                </a:rPr>
                <a:t>Lead: Ramesh Karri</a:t>
              </a:r>
            </a:p>
          </p:txBody>
        </p:sp>
      </p:grpSp>
      <p:grpSp>
        <p:nvGrpSpPr>
          <p:cNvPr id="2143" name="Group 2142">
            <a:extLst>
              <a:ext uri="{FF2B5EF4-FFF2-40B4-BE49-F238E27FC236}">
                <a16:creationId xmlns:a16="http://schemas.microsoft.com/office/drawing/2014/main" id="{83B1D125-7E61-BB85-A7A0-D81070A66F73}"/>
              </a:ext>
            </a:extLst>
          </p:cNvPr>
          <p:cNvGrpSpPr/>
          <p:nvPr/>
        </p:nvGrpSpPr>
        <p:grpSpPr>
          <a:xfrm>
            <a:off x="9340749" y="1512223"/>
            <a:ext cx="1889539" cy="2104865"/>
            <a:chOff x="9755615" y="1512223"/>
            <a:chExt cx="1889539" cy="2104865"/>
          </a:xfrm>
        </p:grpSpPr>
        <p:pic>
          <p:nvPicPr>
            <p:cNvPr id="2054" name="Picture 6" descr="Farinaz Koushanfar (@FKoushanfar) / X">
              <a:extLst>
                <a:ext uri="{FF2B5EF4-FFF2-40B4-BE49-F238E27FC236}">
                  <a16:creationId xmlns:a16="http://schemas.microsoft.com/office/drawing/2014/main" id="{D20E4F29-70C5-A0CA-E16E-BDE8DFA718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2800" y="1512223"/>
              <a:ext cx="1815171" cy="181517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DCBB02C-80F8-F56E-5C6A-AD9A70F95A95}"/>
                </a:ext>
              </a:extLst>
            </p:cNvPr>
            <p:cNvSpPr txBox="1"/>
            <p:nvPr/>
          </p:nvSpPr>
          <p:spPr>
            <a:xfrm>
              <a:off x="9755615" y="3329830"/>
              <a:ext cx="1889539"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Helvetica"/>
                  <a:ea typeface="Helvetica"/>
                  <a:cs typeface="Helvetica"/>
                  <a:sym typeface="Helvetica"/>
                </a:rPr>
                <a:t>Lead: Farinaz Koushanfar</a:t>
              </a:r>
            </a:p>
          </p:txBody>
        </p:sp>
      </p:grpSp>
      <p:pic>
        <p:nvPicPr>
          <p:cNvPr id="31" name="Picture 30" descr="A qr code on a white background&#10;&#10;Description automatically generated">
            <a:extLst>
              <a:ext uri="{FF2B5EF4-FFF2-40B4-BE49-F238E27FC236}">
                <a16:creationId xmlns:a16="http://schemas.microsoft.com/office/drawing/2014/main" id="{A997BA01-5D1B-B428-4E22-F6A1F99B2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1184" y="4764801"/>
            <a:ext cx="1044953" cy="1354608"/>
          </a:xfrm>
          <a:prstGeom prst="rect">
            <a:avLst/>
          </a:prstGeom>
        </p:spPr>
      </p:pic>
      <p:grpSp>
        <p:nvGrpSpPr>
          <p:cNvPr id="36" name="Group 35">
            <a:extLst>
              <a:ext uri="{FF2B5EF4-FFF2-40B4-BE49-F238E27FC236}">
                <a16:creationId xmlns:a16="http://schemas.microsoft.com/office/drawing/2014/main" id="{2BD26C83-358E-29A3-E07E-0D1620A115BF}"/>
              </a:ext>
            </a:extLst>
          </p:cNvPr>
          <p:cNvGrpSpPr/>
          <p:nvPr/>
        </p:nvGrpSpPr>
        <p:grpSpPr>
          <a:xfrm>
            <a:off x="7752083" y="4475874"/>
            <a:ext cx="1981520" cy="1932462"/>
            <a:chOff x="7675404" y="4456615"/>
            <a:chExt cx="1981520" cy="1932462"/>
          </a:xfrm>
        </p:grpSpPr>
        <p:pic>
          <p:nvPicPr>
            <p:cNvPr id="33" name="Picture 32">
              <a:extLst>
                <a:ext uri="{FF2B5EF4-FFF2-40B4-BE49-F238E27FC236}">
                  <a16:creationId xmlns:a16="http://schemas.microsoft.com/office/drawing/2014/main" id="{1F56A05E-5D25-CF33-97E9-B27269C11B88}"/>
                </a:ext>
              </a:extLst>
            </p:cNvPr>
            <p:cNvPicPr>
              <a:picLocks noChangeAspect="1"/>
            </p:cNvPicPr>
            <p:nvPr/>
          </p:nvPicPr>
          <p:blipFill>
            <a:blip r:embed="rId9"/>
            <a:stretch>
              <a:fillRect/>
            </a:stretch>
          </p:blipFill>
          <p:spPr>
            <a:xfrm>
              <a:off x="7675404" y="4456615"/>
              <a:ext cx="1981520" cy="1305527"/>
            </a:xfrm>
            <a:prstGeom prst="rect">
              <a:avLst/>
            </a:prstGeom>
          </p:spPr>
        </p:pic>
        <p:pic>
          <p:nvPicPr>
            <p:cNvPr id="35" name="Picture 34">
              <a:extLst>
                <a:ext uri="{FF2B5EF4-FFF2-40B4-BE49-F238E27FC236}">
                  <a16:creationId xmlns:a16="http://schemas.microsoft.com/office/drawing/2014/main" id="{F56FB360-0C7B-E6D6-A804-7F8569D14889}"/>
                </a:ext>
              </a:extLst>
            </p:cNvPr>
            <p:cNvPicPr>
              <a:picLocks noChangeAspect="1"/>
            </p:cNvPicPr>
            <p:nvPr/>
          </p:nvPicPr>
          <p:blipFill>
            <a:blip r:embed="rId10"/>
            <a:stretch>
              <a:fillRect/>
            </a:stretch>
          </p:blipFill>
          <p:spPr>
            <a:xfrm>
              <a:off x="7675404" y="5831531"/>
              <a:ext cx="1977014" cy="557546"/>
            </a:xfrm>
            <a:prstGeom prst="rect">
              <a:avLst/>
            </a:prstGeom>
          </p:spPr>
        </p:pic>
      </p:grpSp>
      <p:pic>
        <p:nvPicPr>
          <p:cNvPr id="38" name="Picture 37">
            <a:extLst>
              <a:ext uri="{FF2B5EF4-FFF2-40B4-BE49-F238E27FC236}">
                <a16:creationId xmlns:a16="http://schemas.microsoft.com/office/drawing/2014/main" id="{21206138-2B36-3535-C5B5-3036FA2CD8C4}"/>
              </a:ext>
            </a:extLst>
          </p:cNvPr>
          <p:cNvPicPr>
            <a:picLocks noChangeAspect="1"/>
          </p:cNvPicPr>
          <p:nvPr/>
        </p:nvPicPr>
        <p:blipFill>
          <a:blip r:embed="rId11"/>
          <a:stretch>
            <a:fillRect/>
          </a:stretch>
        </p:blipFill>
        <p:spPr>
          <a:xfrm>
            <a:off x="6936655" y="1478572"/>
            <a:ext cx="1959157" cy="1919291"/>
          </a:xfrm>
          <a:prstGeom prst="rect">
            <a:avLst/>
          </a:prstGeom>
        </p:spPr>
      </p:pic>
      <p:pic>
        <p:nvPicPr>
          <p:cNvPr id="45" name="Picture 44">
            <a:extLst>
              <a:ext uri="{FF2B5EF4-FFF2-40B4-BE49-F238E27FC236}">
                <a16:creationId xmlns:a16="http://schemas.microsoft.com/office/drawing/2014/main" id="{987C269B-D3AF-1709-495D-43CD99819719}"/>
              </a:ext>
            </a:extLst>
          </p:cNvPr>
          <p:cNvPicPr>
            <a:picLocks noChangeAspect="1"/>
          </p:cNvPicPr>
          <p:nvPr/>
        </p:nvPicPr>
        <p:blipFill>
          <a:blip r:embed="rId12"/>
          <a:stretch>
            <a:fillRect/>
          </a:stretch>
        </p:blipFill>
        <p:spPr>
          <a:xfrm>
            <a:off x="1083801" y="4523175"/>
            <a:ext cx="1932462" cy="1932462"/>
          </a:xfrm>
          <a:prstGeom prst="rect">
            <a:avLst/>
          </a:prstGeom>
        </p:spPr>
      </p:pic>
    </p:spTree>
    <p:extLst>
      <p:ext uri="{BB962C8B-B14F-4D97-AF65-F5344CB8AC3E}">
        <p14:creationId xmlns:p14="http://schemas.microsoft.com/office/powerpoint/2010/main" val="3962346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76401AE-B7E5-86C9-E6C4-69CD6362E5BE}"/>
              </a:ext>
            </a:extLst>
          </p:cNvPr>
          <p:cNvSpPr/>
          <p:nvPr/>
        </p:nvSpPr>
        <p:spPr>
          <a:xfrm>
            <a:off x="6368583" y="2298567"/>
            <a:ext cx="1168972" cy="282549"/>
          </a:xfrm>
          <a:prstGeom prst="rect">
            <a:avLst/>
          </a:prstGeom>
          <a:blipFill rotWithShape="1">
            <a:blip r:embed="rId3"/>
            <a:srcRect/>
            <a:tile tx="0" ty="0" sx="100000" sy="100000" flip="none" algn="tl"/>
          </a:blipFill>
          <a:ln w="25400" cap="flat">
            <a:solidFill>
              <a:srgbClr val="000000"/>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21" name="Rectangle 20">
            <a:extLst>
              <a:ext uri="{FF2B5EF4-FFF2-40B4-BE49-F238E27FC236}">
                <a16:creationId xmlns:a16="http://schemas.microsoft.com/office/drawing/2014/main" id="{4D445A53-BDA9-28BD-9F04-A91244FDF9A0}"/>
              </a:ext>
            </a:extLst>
          </p:cNvPr>
          <p:cNvSpPr/>
          <p:nvPr/>
        </p:nvSpPr>
        <p:spPr>
          <a:xfrm>
            <a:off x="4676931" y="2947831"/>
            <a:ext cx="1168972" cy="282549"/>
          </a:xfrm>
          <a:prstGeom prst="rect">
            <a:avLst/>
          </a:prstGeom>
          <a:blipFill rotWithShape="1">
            <a:blip r:embed="rId3"/>
            <a:srcRect/>
            <a:tile tx="0" ty="0" sx="100000" sy="100000" flip="none" algn="tl"/>
          </a:blipFill>
          <a:ln w="25400" cap="flat">
            <a:solidFill>
              <a:srgbClr val="000000"/>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2" name="Title 1">
            <a:extLst>
              <a:ext uri="{FF2B5EF4-FFF2-40B4-BE49-F238E27FC236}">
                <a16:creationId xmlns:a16="http://schemas.microsoft.com/office/drawing/2014/main" id="{1419E877-8467-4C36-4C8B-CC90A36051BF}"/>
              </a:ext>
            </a:extLst>
          </p:cNvPr>
          <p:cNvSpPr>
            <a:spLocks noGrp="1"/>
          </p:cNvSpPr>
          <p:nvPr>
            <p:ph type="title"/>
          </p:nvPr>
        </p:nvSpPr>
        <p:spPr/>
        <p:txBody>
          <a:bodyPr/>
          <a:lstStyle/>
          <a:p>
            <a:r>
              <a:rPr lang="en-US" dirty="0"/>
              <a:t>List of Tools in Tasks 1, 2, and 3</a:t>
            </a:r>
          </a:p>
        </p:txBody>
      </p:sp>
      <p:graphicFrame>
        <p:nvGraphicFramePr>
          <p:cNvPr id="7" name="Content Placeholder 6">
            <a:extLst>
              <a:ext uri="{FF2B5EF4-FFF2-40B4-BE49-F238E27FC236}">
                <a16:creationId xmlns:a16="http://schemas.microsoft.com/office/drawing/2014/main" id="{E0DA16B8-D10F-A6F1-E28B-C1E05889BDE3}"/>
              </a:ext>
            </a:extLst>
          </p:cNvPr>
          <p:cNvGraphicFramePr>
            <a:graphicFrameLocks noGrp="1"/>
          </p:cNvGraphicFramePr>
          <p:nvPr>
            <p:ph idx="1"/>
            <p:extLst>
              <p:ext uri="{D42A27DB-BD31-4B8C-83A1-F6EECF244321}">
                <p14:modId xmlns:p14="http://schemas.microsoft.com/office/powerpoint/2010/main" val="3550075821"/>
              </p:ext>
            </p:extLst>
          </p:nvPr>
        </p:nvGraphicFramePr>
        <p:xfrm>
          <a:off x="439000" y="1434036"/>
          <a:ext cx="5422900" cy="1854200"/>
        </p:xfrm>
        <a:graphic>
          <a:graphicData uri="http://schemas.openxmlformats.org/drawingml/2006/table">
            <a:tbl>
              <a:tblPr firstRow="1" firstCol="1" bandRow="1">
                <a:tableStyleId>{5C22544A-7EE6-4342-B048-85BDC9FD1C3A}</a:tableStyleId>
              </a:tblPr>
              <a:tblGrid>
                <a:gridCol w="1389380">
                  <a:extLst>
                    <a:ext uri="{9D8B030D-6E8A-4147-A177-3AD203B41FA5}">
                      <a16:colId xmlns:a16="http://schemas.microsoft.com/office/drawing/2014/main" val="1710282378"/>
                    </a:ext>
                  </a:extLst>
                </a:gridCol>
                <a:gridCol w="933767">
                  <a:extLst>
                    <a:ext uri="{9D8B030D-6E8A-4147-A177-3AD203B41FA5}">
                      <a16:colId xmlns:a16="http://schemas.microsoft.com/office/drawing/2014/main" val="2359414611"/>
                    </a:ext>
                  </a:extLst>
                </a:gridCol>
                <a:gridCol w="690880">
                  <a:extLst>
                    <a:ext uri="{9D8B030D-6E8A-4147-A177-3AD203B41FA5}">
                      <a16:colId xmlns:a16="http://schemas.microsoft.com/office/drawing/2014/main" val="3186709551"/>
                    </a:ext>
                  </a:extLst>
                </a:gridCol>
                <a:gridCol w="1178243">
                  <a:extLst>
                    <a:ext uri="{9D8B030D-6E8A-4147-A177-3AD203B41FA5}">
                      <a16:colId xmlns:a16="http://schemas.microsoft.com/office/drawing/2014/main" val="3271705949"/>
                    </a:ext>
                  </a:extLst>
                </a:gridCol>
                <a:gridCol w="1230630">
                  <a:extLst>
                    <a:ext uri="{9D8B030D-6E8A-4147-A177-3AD203B41FA5}">
                      <a16:colId xmlns:a16="http://schemas.microsoft.com/office/drawing/2014/main" val="3899088359"/>
                    </a:ext>
                  </a:extLst>
                </a:gridCol>
              </a:tblGrid>
              <a:tr h="370840">
                <a:tc>
                  <a:txBody>
                    <a:bodyPr/>
                    <a:lstStyle/>
                    <a:p>
                      <a:endParaRPr lang="en-US" sz="1600" dirty="0"/>
                    </a:p>
                  </a:txBody>
                  <a:tcPr>
                    <a:noFill/>
                  </a:tcPr>
                </a:tc>
                <a:tc>
                  <a:txBody>
                    <a:bodyPr/>
                    <a:lstStyle/>
                    <a:p>
                      <a:r>
                        <a:rPr lang="en-US" sz="1600" dirty="0"/>
                        <a:t>Quantity</a:t>
                      </a:r>
                    </a:p>
                  </a:txBody>
                  <a:tcPr/>
                </a:tc>
                <a:tc>
                  <a:txBody>
                    <a:bodyPr/>
                    <a:lstStyle/>
                    <a:p>
                      <a:r>
                        <a:rPr lang="en-US" sz="1600" dirty="0"/>
                        <a:t>Team</a:t>
                      </a:r>
                    </a:p>
                  </a:txBody>
                  <a:tcPr/>
                </a:tc>
                <a:tc>
                  <a:txBody>
                    <a:bodyPr/>
                    <a:lstStyle/>
                    <a:p>
                      <a:r>
                        <a:rPr lang="en-US" sz="1600" dirty="0"/>
                        <a:t>Community</a:t>
                      </a:r>
                    </a:p>
                  </a:txBody>
                  <a:tcPr/>
                </a:tc>
                <a:tc>
                  <a:txBody>
                    <a:bodyPr/>
                    <a:lstStyle/>
                    <a:p>
                      <a:r>
                        <a:rPr lang="en-US" sz="1600" dirty="0"/>
                        <a:t>% Complete</a:t>
                      </a:r>
                    </a:p>
                  </a:txBody>
                  <a:tcPr/>
                </a:tc>
                <a:extLst>
                  <a:ext uri="{0D108BD9-81ED-4DB2-BD59-A6C34878D82A}">
                    <a16:rowId xmlns:a16="http://schemas.microsoft.com/office/drawing/2014/main" val="351095779"/>
                  </a:ext>
                </a:extLst>
              </a:tr>
              <a:tr h="370840">
                <a:tc>
                  <a:txBody>
                    <a:bodyPr/>
                    <a:lstStyle/>
                    <a:p>
                      <a:r>
                        <a:rPr lang="en-US" sz="1600" b="1" kern="0" dirty="0">
                          <a:solidFill>
                            <a:schemeClr val="bg1"/>
                          </a:solidFill>
                        </a:rPr>
                        <a:t>Invasive Tools </a:t>
                      </a:r>
                      <a:endParaRPr lang="en-US" sz="1600" b="1" dirty="0">
                        <a:solidFill>
                          <a:schemeClr val="bg1"/>
                        </a:solidFill>
                      </a:endParaRPr>
                    </a:p>
                  </a:txBody>
                  <a:tcPr/>
                </a:tc>
                <a:tc>
                  <a:txBody>
                    <a:bodyPr/>
                    <a:lstStyle/>
                    <a:p>
                      <a:r>
                        <a:rPr lang="en-US" sz="1600" dirty="0"/>
                        <a:t>6</a:t>
                      </a:r>
                    </a:p>
                  </a:txBody>
                  <a:tcPr/>
                </a:tc>
                <a:tc>
                  <a:txBody>
                    <a:bodyPr/>
                    <a:lstStyle/>
                    <a:p>
                      <a:r>
                        <a:rPr lang="en-US" sz="1600" dirty="0">
                          <a:sym typeface="Wingdings" panose="05000000000000000000" pitchFamily="2" charset="2"/>
                        </a:rPr>
                        <a:t></a:t>
                      </a:r>
                      <a:endParaRPr lang="en-US" sz="1600" dirty="0"/>
                    </a:p>
                  </a:txBody>
                  <a:tcP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tc>
                <a:tc>
                  <a:txBody>
                    <a:bodyPr/>
                    <a:lstStyle/>
                    <a:p>
                      <a:r>
                        <a:rPr lang="en-US" sz="1600" dirty="0"/>
                        <a:t>85%</a:t>
                      </a:r>
                    </a:p>
                  </a:txBody>
                  <a:tcPr/>
                </a:tc>
                <a:extLst>
                  <a:ext uri="{0D108BD9-81ED-4DB2-BD59-A6C34878D82A}">
                    <a16:rowId xmlns:a16="http://schemas.microsoft.com/office/drawing/2014/main" val="384194482"/>
                  </a:ext>
                </a:extLst>
              </a:tr>
              <a:tr h="370840">
                <a:tc>
                  <a:txBody>
                    <a:bodyPr/>
                    <a:lstStyle/>
                    <a:p>
                      <a:r>
                        <a:rPr lang="en-US" sz="1600" b="1" kern="0" dirty="0">
                          <a:solidFill>
                            <a:schemeClr val="bg1"/>
                          </a:solidFill>
                        </a:rPr>
                        <a:t>RASC</a:t>
                      </a:r>
                      <a:endParaRPr lang="en-US" sz="1600" b="1" dirty="0">
                        <a:solidFill>
                          <a:schemeClr val="bg1"/>
                        </a:solidFill>
                      </a:endParaRPr>
                    </a:p>
                  </a:txBody>
                  <a:tcPr/>
                </a:tc>
                <a:tc>
                  <a:txBody>
                    <a:bodyPr/>
                    <a:lstStyle/>
                    <a:p>
                      <a:r>
                        <a:rPr lang="en-US" sz="1600" dirty="0"/>
                        <a:t>4+1</a:t>
                      </a:r>
                    </a:p>
                  </a:txBody>
                  <a:tcP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endParaRPr lang="en-US" sz="1600" dirty="0"/>
                    </a:p>
                  </a:txBody>
                  <a:tcPr/>
                </a:tc>
                <a:tc>
                  <a:txBody>
                    <a:bodyPr/>
                    <a:lstStyle/>
                    <a:p>
                      <a:r>
                        <a:rPr lang="en-US" sz="1600" dirty="0"/>
                        <a:t>75%</a:t>
                      </a:r>
                    </a:p>
                  </a:txBody>
                  <a:tcPr/>
                </a:tc>
                <a:extLst>
                  <a:ext uri="{0D108BD9-81ED-4DB2-BD59-A6C34878D82A}">
                    <a16:rowId xmlns:a16="http://schemas.microsoft.com/office/drawing/2014/main" val="1901251898"/>
                  </a:ext>
                </a:extLst>
              </a:tr>
              <a:tr h="370840">
                <a:tc>
                  <a:txBody>
                    <a:bodyPr/>
                    <a:lstStyle/>
                    <a:p>
                      <a:r>
                        <a:rPr lang="en-US" sz="1600" b="1" kern="0" dirty="0">
                          <a:solidFill>
                            <a:schemeClr val="bg1"/>
                          </a:solidFill>
                        </a:rPr>
                        <a:t>RE Datasets </a:t>
                      </a:r>
                      <a:endParaRPr lang="en-US" sz="1600" b="1" dirty="0">
                        <a:solidFill>
                          <a:schemeClr val="bg1"/>
                        </a:solidFill>
                      </a:endParaRPr>
                    </a:p>
                  </a:txBody>
                  <a:tcPr/>
                </a:tc>
                <a:tc>
                  <a:txBody>
                    <a:bodyPr/>
                    <a:lstStyle/>
                    <a:p>
                      <a:r>
                        <a:rPr lang="en-US" sz="1600" dirty="0"/>
                        <a:t>9</a:t>
                      </a:r>
                    </a:p>
                  </a:txBody>
                  <a:tcPr/>
                </a:tc>
                <a:tc>
                  <a:txBody>
                    <a:bodyPr/>
                    <a:lstStyle/>
                    <a:p>
                      <a:r>
                        <a:rPr lang="en-US" sz="1600" dirty="0">
                          <a:sym typeface="Wingdings" panose="05000000000000000000" pitchFamily="2" charset="2"/>
                        </a:rPr>
                        <a:t></a:t>
                      </a:r>
                      <a:endParaRPr lang="en-US" sz="1600" dirty="0"/>
                    </a:p>
                  </a:txBody>
                  <a:tcP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tc>
                <a:tc>
                  <a:txBody>
                    <a:bodyPr/>
                    <a:lstStyle/>
                    <a:p>
                      <a:r>
                        <a:rPr lang="en-US" sz="1600" dirty="0"/>
                        <a:t>100%</a:t>
                      </a:r>
                    </a:p>
                  </a:txBody>
                  <a:tcPr/>
                </a:tc>
                <a:extLst>
                  <a:ext uri="{0D108BD9-81ED-4DB2-BD59-A6C34878D82A}">
                    <a16:rowId xmlns:a16="http://schemas.microsoft.com/office/drawing/2014/main" val="334559829"/>
                  </a:ext>
                </a:extLst>
              </a:tr>
              <a:tr h="370840">
                <a:tc>
                  <a:txBody>
                    <a:bodyPr/>
                    <a:lstStyle/>
                    <a:p>
                      <a:r>
                        <a:rPr lang="en-US" sz="1600" b="1" kern="0" dirty="0">
                          <a:solidFill>
                            <a:schemeClr val="bg1"/>
                          </a:solidFill>
                        </a:rPr>
                        <a:t>CAPEC</a:t>
                      </a:r>
                      <a:endParaRPr lang="en-US" sz="1600" b="1" dirty="0">
                        <a:solidFill>
                          <a:schemeClr val="bg1"/>
                        </a:solidFill>
                      </a:endParaRPr>
                    </a:p>
                  </a:txBody>
                  <a:tcPr/>
                </a:tc>
                <a:tc>
                  <a:txBody>
                    <a:bodyPr/>
                    <a:lstStyle/>
                    <a:p>
                      <a:r>
                        <a:rPr lang="en-US" sz="1600" dirty="0"/>
                        <a:t>6</a:t>
                      </a:r>
                    </a:p>
                  </a:txBody>
                  <a:tcP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endParaRPr lang="en-US" sz="1600" dirty="0"/>
                    </a:p>
                  </a:txBody>
                  <a:tcPr/>
                </a:tc>
                <a:tc>
                  <a:txBody>
                    <a:bodyPr/>
                    <a:lstStyle/>
                    <a:p>
                      <a:r>
                        <a:rPr lang="en-US" sz="1600" dirty="0"/>
                        <a:t>85%</a:t>
                      </a:r>
                    </a:p>
                  </a:txBody>
                  <a:tcPr/>
                </a:tc>
                <a:extLst>
                  <a:ext uri="{0D108BD9-81ED-4DB2-BD59-A6C34878D82A}">
                    <a16:rowId xmlns:a16="http://schemas.microsoft.com/office/drawing/2014/main" val="130556367"/>
                  </a:ext>
                </a:extLst>
              </a:tr>
            </a:tbl>
          </a:graphicData>
        </a:graphic>
      </p:graphicFrame>
      <p:sp>
        <p:nvSpPr>
          <p:cNvPr id="9" name="TextBox 8">
            <a:extLst>
              <a:ext uri="{FF2B5EF4-FFF2-40B4-BE49-F238E27FC236}">
                <a16:creationId xmlns:a16="http://schemas.microsoft.com/office/drawing/2014/main" id="{E40A0865-EACD-7F6F-1BB5-B9B0FB945C38}"/>
              </a:ext>
            </a:extLst>
          </p:cNvPr>
          <p:cNvSpPr txBox="1"/>
          <p:nvPr/>
        </p:nvSpPr>
        <p:spPr>
          <a:xfrm>
            <a:off x="244473" y="929902"/>
            <a:ext cx="6063193"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buNone/>
              <a:tabLst>
                <a:tab pos="0" algn="l"/>
              </a:tabLst>
            </a:pPr>
            <a:r>
              <a:rPr lang="en-US" b="1" dirty="0">
                <a:latin typeface="Arial" panose="020B0604020202020204" pitchFamily="34" charset="0"/>
                <a:cs typeface="Arial" panose="020B0604020202020204" pitchFamily="34" charset="0"/>
              </a:rPr>
              <a:t>Task 1 - </a:t>
            </a:r>
            <a:r>
              <a:rPr lang="en-US" sz="1800" b="1" dirty="0">
                <a:latin typeface="Arial" panose="020B0604020202020204" pitchFamily="34" charset="0"/>
                <a:cs typeface="Arial" panose="020B0604020202020204" pitchFamily="34" charset="0"/>
              </a:rPr>
              <a:t>Physical SoC Security Tools &amp; Benchmarking</a:t>
            </a:r>
            <a:endParaRPr lang="en-US" b="1" dirty="0">
              <a:latin typeface="Arial" panose="020B0604020202020204" pitchFamily="34" charset="0"/>
              <a:cs typeface="Arial" panose="020B0604020202020204" pitchFamily="34" charset="0"/>
            </a:endParaRPr>
          </a:p>
        </p:txBody>
      </p:sp>
      <p:graphicFrame>
        <p:nvGraphicFramePr>
          <p:cNvPr id="10" name="Content Placeholder 6">
            <a:extLst>
              <a:ext uri="{FF2B5EF4-FFF2-40B4-BE49-F238E27FC236}">
                <a16:creationId xmlns:a16="http://schemas.microsoft.com/office/drawing/2014/main" id="{060DD7AF-2DB0-D193-AF5E-82DFED95C33E}"/>
              </a:ext>
            </a:extLst>
          </p:cNvPr>
          <p:cNvGraphicFramePr>
            <a:graphicFrameLocks/>
          </p:cNvGraphicFramePr>
          <p:nvPr>
            <p:extLst>
              <p:ext uri="{D42A27DB-BD31-4B8C-83A1-F6EECF244321}">
                <p14:modId xmlns:p14="http://schemas.microsoft.com/office/powerpoint/2010/main" val="439112648"/>
              </p:ext>
            </p:extLst>
          </p:nvPr>
        </p:nvGraphicFramePr>
        <p:xfrm>
          <a:off x="6368583" y="1388316"/>
          <a:ext cx="5391150" cy="1899920"/>
        </p:xfrm>
        <a:graphic>
          <a:graphicData uri="http://schemas.openxmlformats.org/drawingml/2006/table">
            <a:tbl>
              <a:tblPr firstRow="1" firstCol="1" bandRow="1">
                <a:tableStyleId>{5C22544A-7EE6-4342-B048-85BDC9FD1C3A}</a:tableStyleId>
              </a:tblPr>
              <a:tblGrid>
                <a:gridCol w="1357630">
                  <a:extLst>
                    <a:ext uri="{9D8B030D-6E8A-4147-A177-3AD203B41FA5}">
                      <a16:colId xmlns:a16="http://schemas.microsoft.com/office/drawing/2014/main" val="1710282378"/>
                    </a:ext>
                  </a:extLst>
                </a:gridCol>
                <a:gridCol w="933767">
                  <a:extLst>
                    <a:ext uri="{9D8B030D-6E8A-4147-A177-3AD203B41FA5}">
                      <a16:colId xmlns:a16="http://schemas.microsoft.com/office/drawing/2014/main" val="2359414611"/>
                    </a:ext>
                  </a:extLst>
                </a:gridCol>
                <a:gridCol w="690880">
                  <a:extLst>
                    <a:ext uri="{9D8B030D-6E8A-4147-A177-3AD203B41FA5}">
                      <a16:colId xmlns:a16="http://schemas.microsoft.com/office/drawing/2014/main" val="3186709551"/>
                    </a:ext>
                  </a:extLst>
                </a:gridCol>
                <a:gridCol w="1178243">
                  <a:extLst>
                    <a:ext uri="{9D8B030D-6E8A-4147-A177-3AD203B41FA5}">
                      <a16:colId xmlns:a16="http://schemas.microsoft.com/office/drawing/2014/main" val="3271705949"/>
                    </a:ext>
                  </a:extLst>
                </a:gridCol>
                <a:gridCol w="1230630">
                  <a:extLst>
                    <a:ext uri="{9D8B030D-6E8A-4147-A177-3AD203B41FA5}">
                      <a16:colId xmlns:a16="http://schemas.microsoft.com/office/drawing/2014/main" val="3899088359"/>
                    </a:ext>
                  </a:extLst>
                </a:gridCol>
              </a:tblGrid>
              <a:tr h="370840">
                <a:tc>
                  <a:txBody>
                    <a:bodyPr/>
                    <a:lstStyle/>
                    <a:p>
                      <a:endParaRPr lang="en-US" sz="1600" dirty="0"/>
                    </a:p>
                  </a:txBody>
                  <a:tcPr anchor="ctr">
                    <a:noFill/>
                  </a:tcPr>
                </a:tc>
                <a:tc>
                  <a:txBody>
                    <a:bodyPr/>
                    <a:lstStyle/>
                    <a:p>
                      <a:r>
                        <a:rPr lang="en-US" sz="1600" dirty="0"/>
                        <a:t>Quantity</a:t>
                      </a:r>
                    </a:p>
                  </a:txBody>
                  <a:tcPr anchor="ctr"/>
                </a:tc>
                <a:tc>
                  <a:txBody>
                    <a:bodyPr/>
                    <a:lstStyle/>
                    <a:p>
                      <a:r>
                        <a:rPr lang="en-US" sz="1600" dirty="0"/>
                        <a:t>Team</a:t>
                      </a:r>
                    </a:p>
                  </a:txBody>
                  <a:tcPr anchor="ctr"/>
                </a:tc>
                <a:tc>
                  <a:txBody>
                    <a:bodyPr/>
                    <a:lstStyle/>
                    <a:p>
                      <a:r>
                        <a:rPr lang="en-US" sz="1600" dirty="0"/>
                        <a:t>Community</a:t>
                      </a:r>
                    </a:p>
                  </a:txBody>
                  <a:tcPr anchor="ctr"/>
                </a:tc>
                <a:tc>
                  <a:txBody>
                    <a:bodyPr/>
                    <a:lstStyle/>
                    <a:p>
                      <a:r>
                        <a:rPr lang="en-US" sz="1600" dirty="0"/>
                        <a:t>% Complete</a:t>
                      </a:r>
                    </a:p>
                  </a:txBody>
                  <a:tcPr anchor="ctr"/>
                </a:tc>
                <a:extLst>
                  <a:ext uri="{0D108BD9-81ED-4DB2-BD59-A6C34878D82A}">
                    <a16:rowId xmlns:a16="http://schemas.microsoft.com/office/drawing/2014/main" val="351095779"/>
                  </a:ext>
                </a:extLst>
              </a:tr>
              <a:tr h="370840">
                <a:tc>
                  <a:txBody>
                    <a:bodyPr/>
                    <a:lstStyle/>
                    <a:p>
                      <a:r>
                        <a:rPr lang="en-US" sz="1600" b="1" kern="0" dirty="0">
                          <a:solidFill>
                            <a:schemeClr val="bg1"/>
                          </a:solidFill>
                        </a:rPr>
                        <a:t>NAS</a:t>
                      </a:r>
                      <a:endParaRPr lang="en-US" sz="1600" b="1" dirty="0">
                        <a:solidFill>
                          <a:schemeClr val="bg1"/>
                        </a:solidFill>
                      </a:endParaRPr>
                    </a:p>
                  </a:txBody>
                  <a:tcPr anchor="ctr"/>
                </a:tc>
                <a:tc>
                  <a:txBody>
                    <a:bodyPr/>
                    <a:lstStyle/>
                    <a:p>
                      <a:r>
                        <a:rPr lang="en-US" sz="1600" dirty="0"/>
                        <a:t>2</a:t>
                      </a:r>
                    </a:p>
                  </a:txBody>
                  <a:tcPr anchor="ctr"/>
                </a:tc>
                <a:tc>
                  <a:txBody>
                    <a:bodyPr/>
                    <a:lstStyle/>
                    <a:p>
                      <a:r>
                        <a:rPr lang="en-US" sz="1600" dirty="0">
                          <a:sym typeface="Wingdings" panose="05000000000000000000" pitchFamily="2" charset="2"/>
                        </a:rPr>
                        <a:t></a:t>
                      </a:r>
                      <a:endParaRPr lang="en-US" sz="1600" dirty="0"/>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nchor="ctr"/>
                </a:tc>
                <a:tc>
                  <a:txBody>
                    <a:bodyPr/>
                    <a:lstStyle/>
                    <a:p>
                      <a:r>
                        <a:rPr lang="en-US" sz="1600" dirty="0"/>
                        <a:t>100%</a:t>
                      </a:r>
                    </a:p>
                  </a:txBody>
                  <a:tcPr anchor="ctr"/>
                </a:tc>
                <a:extLst>
                  <a:ext uri="{0D108BD9-81ED-4DB2-BD59-A6C34878D82A}">
                    <a16:rowId xmlns:a16="http://schemas.microsoft.com/office/drawing/2014/main" val="384194482"/>
                  </a:ext>
                </a:extLst>
              </a:tr>
              <a:tr h="370840">
                <a:tc>
                  <a:txBody>
                    <a:bodyPr/>
                    <a:lstStyle/>
                    <a:p>
                      <a:r>
                        <a:rPr lang="en-US" sz="1600" b="1" kern="0" dirty="0">
                          <a:solidFill>
                            <a:schemeClr val="bg1"/>
                          </a:solidFill>
                        </a:rPr>
                        <a:t>Dataset </a:t>
                      </a:r>
                    </a:p>
                    <a:p>
                      <a:r>
                        <a:rPr lang="en-US" sz="1600" b="1" kern="0" dirty="0">
                          <a:solidFill>
                            <a:schemeClr val="bg1"/>
                          </a:solidFill>
                        </a:rPr>
                        <a:t>Augmentation</a:t>
                      </a:r>
                      <a:endParaRPr lang="en-US" sz="1600" b="1" dirty="0">
                        <a:solidFill>
                          <a:schemeClr val="bg1"/>
                        </a:solidFill>
                      </a:endParaRPr>
                    </a:p>
                  </a:txBody>
                  <a:tcPr anchor="ctr"/>
                </a:tc>
                <a:tc>
                  <a:txBody>
                    <a:bodyPr/>
                    <a:lstStyle/>
                    <a:p>
                      <a:r>
                        <a:rPr lang="en-US" sz="1600" dirty="0"/>
                        <a:t>2</a:t>
                      </a:r>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nchor="ctr"/>
                </a:tc>
                <a:tc>
                  <a:txBody>
                    <a:bodyPr/>
                    <a:lstStyle/>
                    <a:p>
                      <a:r>
                        <a:rPr lang="en-US" sz="1600" dirty="0"/>
                        <a:t>75%</a:t>
                      </a:r>
                    </a:p>
                  </a:txBody>
                  <a:tcPr anchor="ctr"/>
                </a:tc>
                <a:extLst>
                  <a:ext uri="{0D108BD9-81ED-4DB2-BD59-A6C34878D82A}">
                    <a16:rowId xmlns:a16="http://schemas.microsoft.com/office/drawing/2014/main" val="1901251898"/>
                  </a:ext>
                </a:extLst>
              </a:tr>
              <a:tr h="370840">
                <a:tc>
                  <a:txBody>
                    <a:bodyPr/>
                    <a:lstStyle/>
                    <a:p>
                      <a:r>
                        <a:rPr lang="en-US" sz="1600" b="1" kern="0" dirty="0" err="1">
                          <a:solidFill>
                            <a:schemeClr val="bg1"/>
                          </a:solidFill>
                        </a:rPr>
                        <a:t>PUFMeter</a:t>
                      </a:r>
                      <a:r>
                        <a:rPr lang="en-US" sz="1600" b="1" kern="0" dirty="0">
                          <a:solidFill>
                            <a:schemeClr val="bg1"/>
                          </a:solidFill>
                        </a:rPr>
                        <a:t> </a:t>
                      </a:r>
                    </a:p>
                    <a:p>
                      <a:r>
                        <a:rPr lang="en-US" sz="1600" b="1" kern="0" dirty="0">
                          <a:solidFill>
                            <a:schemeClr val="bg1"/>
                          </a:solidFill>
                        </a:rPr>
                        <a:t>v2.0</a:t>
                      </a:r>
                      <a:endParaRPr lang="en-US" sz="1600" b="1" dirty="0">
                        <a:solidFill>
                          <a:schemeClr val="bg1"/>
                        </a:solidFill>
                      </a:endParaRPr>
                    </a:p>
                  </a:txBody>
                  <a:tcPr anchor="ctr"/>
                </a:tc>
                <a:tc>
                  <a:txBody>
                    <a:bodyPr/>
                    <a:lstStyle/>
                    <a:p>
                      <a:r>
                        <a:rPr lang="en-US" sz="1600" dirty="0"/>
                        <a:t>1</a:t>
                      </a:r>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nchor="ctr"/>
                </a:tc>
                <a:tc>
                  <a:txBody>
                    <a:bodyPr/>
                    <a:lstStyle/>
                    <a:p>
                      <a:r>
                        <a:rPr lang="en-US" sz="1600" dirty="0"/>
                        <a:t>75%</a:t>
                      </a:r>
                    </a:p>
                  </a:txBody>
                  <a:tcPr anchor="ctr"/>
                </a:tc>
                <a:extLst>
                  <a:ext uri="{0D108BD9-81ED-4DB2-BD59-A6C34878D82A}">
                    <a16:rowId xmlns:a16="http://schemas.microsoft.com/office/drawing/2014/main" val="334559829"/>
                  </a:ext>
                </a:extLst>
              </a:tr>
            </a:tbl>
          </a:graphicData>
        </a:graphic>
      </p:graphicFrame>
      <p:sp>
        <p:nvSpPr>
          <p:cNvPr id="11" name="TextBox 10">
            <a:extLst>
              <a:ext uri="{FF2B5EF4-FFF2-40B4-BE49-F238E27FC236}">
                <a16:creationId xmlns:a16="http://schemas.microsoft.com/office/drawing/2014/main" id="{2DF6302C-4D63-307B-D5D0-371D97388ACD}"/>
              </a:ext>
            </a:extLst>
          </p:cNvPr>
          <p:cNvSpPr txBox="1"/>
          <p:nvPr/>
        </p:nvSpPr>
        <p:spPr>
          <a:xfrm>
            <a:off x="6518273" y="929902"/>
            <a:ext cx="5548809"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tabLst>
                <a:tab pos="0" algn="l"/>
              </a:tabLst>
            </a:pPr>
            <a:r>
              <a:rPr lang="en-US" b="1" dirty="0">
                <a:latin typeface="Arial" panose="020B0604020202020204" pitchFamily="34" charset="0"/>
                <a:cs typeface="Arial" panose="020B0604020202020204" pitchFamily="34" charset="0"/>
              </a:rPr>
              <a:t>Task 2 - </a:t>
            </a:r>
            <a:r>
              <a:rPr lang="en-US" sz="1800" b="1" dirty="0">
                <a:latin typeface="Arial" panose="020B0604020202020204" pitchFamily="34" charset="0"/>
                <a:cs typeface="Arial" panose="020B0604020202020204" pitchFamily="34" charset="0"/>
              </a:rPr>
              <a:t>AI Security Tools &amp; Benchmarking</a:t>
            </a:r>
            <a:endParaRPr lang="en-US" dirty="0"/>
          </a:p>
        </p:txBody>
      </p:sp>
      <p:graphicFrame>
        <p:nvGraphicFramePr>
          <p:cNvPr id="12" name="Content Placeholder 6">
            <a:extLst>
              <a:ext uri="{FF2B5EF4-FFF2-40B4-BE49-F238E27FC236}">
                <a16:creationId xmlns:a16="http://schemas.microsoft.com/office/drawing/2014/main" id="{257E62D4-E5FB-EAB6-5881-94A02BE57F94}"/>
              </a:ext>
            </a:extLst>
          </p:cNvPr>
          <p:cNvGraphicFramePr>
            <a:graphicFrameLocks/>
          </p:cNvGraphicFramePr>
          <p:nvPr>
            <p:extLst>
              <p:ext uri="{D42A27DB-BD31-4B8C-83A1-F6EECF244321}">
                <p14:modId xmlns:p14="http://schemas.microsoft.com/office/powerpoint/2010/main" val="3938605501"/>
              </p:ext>
            </p:extLst>
          </p:nvPr>
        </p:nvGraphicFramePr>
        <p:xfrm>
          <a:off x="370737" y="4295499"/>
          <a:ext cx="5559425" cy="2108200"/>
        </p:xfrm>
        <a:graphic>
          <a:graphicData uri="http://schemas.openxmlformats.org/drawingml/2006/table">
            <a:tbl>
              <a:tblPr firstRow="1" firstCol="1" bandRow="1">
                <a:tableStyleId>{5C22544A-7EE6-4342-B048-85BDC9FD1C3A}</a:tableStyleId>
              </a:tblPr>
              <a:tblGrid>
                <a:gridCol w="1525905">
                  <a:extLst>
                    <a:ext uri="{9D8B030D-6E8A-4147-A177-3AD203B41FA5}">
                      <a16:colId xmlns:a16="http://schemas.microsoft.com/office/drawing/2014/main" val="1710282378"/>
                    </a:ext>
                  </a:extLst>
                </a:gridCol>
                <a:gridCol w="933767">
                  <a:extLst>
                    <a:ext uri="{9D8B030D-6E8A-4147-A177-3AD203B41FA5}">
                      <a16:colId xmlns:a16="http://schemas.microsoft.com/office/drawing/2014/main" val="2359414611"/>
                    </a:ext>
                  </a:extLst>
                </a:gridCol>
                <a:gridCol w="690880">
                  <a:extLst>
                    <a:ext uri="{9D8B030D-6E8A-4147-A177-3AD203B41FA5}">
                      <a16:colId xmlns:a16="http://schemas.microsoft.com/office/drawing/2014/main" val="3186709551"/>
                    </a:ext>
                  </a:extLst>
                </a:gridCol>
                <a:gridCol w="1178243">
                  <a:extLst>
                    <a:ext uri="{9D8B030D-6E8A-4147-A177-3AD203B41FA5}">
                      <a16:colId xmlns:a16="http://schemas.microsoft.com/office/drawing/2014/main" val="3271705949"/>
                    </a:ext>
                  </a:extLst>
                </a:gridCol>
                <a:gridCol w="1230630">
                  <a:extLst>
                    <a:ext uri="{9D8B030D-6E8A-4147-A177-3AD203B41FA5}">
                      <a16:colId xmlns:a16="http://schemas.microsoft.com/office/drawing/2014/main" val="3899088359"/>
                    </a:ext>
                  </a:extLst>
                </a:gridCol>
              </a:tblGrid>
              <a:tr h="370840">
                <a:tc>
                  <a:txBody>
                    <a:bodyPr/>
                    <a:lstStyle/>
                    <a:p>
                      <a:endParaRPr lang="en-US" sz="1600" dirty="0"/>
                    </a:p>
                  </a:txBody>
                  <a:tcPr>
                    <a:noFill/>
                  </a:tcPr>
                </a:tc>
                <a:tc>
                  <a:txBody>
                    <a:bodyPr/>
                    <a:lstStyle/>
                    <a:p>
                      <a:r>
                        <a:rPr lang="en-US" sz="1600" dirty="0"/>
                        <a:t>Quantity</a:t>
                      </a:r>
                    </a:p>
                  </a:txBody>
                  <a:tcPr/>
                </a:tc>
                <a:tc>
                  <a:txBody>
                    <a:bodyPr/>
                    <a:lstStyle/>
                    <a:p>
                      <a:r>
                        <a:rPr lang="en-US" sz="1600" dirty="0"/>
                        <a:t>Team</a:t>
                      </a:r>
                    </a:p>
                  </a:txBody>
                  <a:tcPr/>
                </a:tc>
                <a:tc>
                  <a:txBody>
                    <a:bodyPr/>
                    <a:lstStyle/>
                    <a:p>
                      <a:r>
                        <a:rPr lang="en-US" sz="1600" dirty="0"/>
                        <a:t>Community</a:t>
                      </a:r>
                    </a:p>
                  </a:txBody>
                  <a:tcPr/>
                </a:tc>
                <a:tc>
                  <a:txBody>
                    <a:bodyPr/>
                    <a:lstStyle/>
                    <a:p>
                      <a:r>
                        <a:rPr lang="en-US" sz="1600" dirty="0"/>
                        <a:t>% Complete</a:t>
                      </a:r>
                    </a:p>
                  </a:txBody>
                  <a:tcPr/>
                </a:tc>
                <a:extLst>
                  <a:ext uri="{0D108BD9-81ED-4DB2-BD59-A6C34878D82A}">
                    <a16:rowId xmlns:a16="http://schemas.microsoft.com/office/drawing/2014/main" val="351095779"/>
                  </a:ext>
                </a:extLst>
              </a:tr>
              <a:tr h="370840">
                <a:tc>
                  <a:txBody>
                    <a:bodyPr/>
                    <a:lstStyle/>
                    <a:p>
                      <a:r>
                        <a:rPr lang="en-US" sz="1600" b="1" dirty="0"/>
                        <a:t>Vulnerability </a:t>
                      </a:r>
                    </a:p>
                    <a:p>
                      <a:r>
                        <a:rPr lang="en-US" sz="1600" b="1" dirty="0"/>
                        <a:t>Database </a:t>
                      </a:r>
                      <a:endParaRPr lang="en-US" sz="1600" b="1" dirty="0">
                        <a:solidFill>
                          <a:schemeClr val="bg1"/>
                        </a:solidFill>
                      </a:endParaRPr>
                    </a:p>
                  </a:txBody>
                  <a:tcPr/>
                </a:tc>
                <a:tc>
                  <a:txBody>
                    <a:bodyPr/>
                    <a:lstStyle/>
                    <a:p>
                      <a:r>
                        <a:rPr lang="en-US" sz="1600" dirty="0"/>
                        <a:t>23</a:t>
                      </a:r>
                    </a:p>
                  </a:txBody>
                  <a:tcPr anchor="ctr"/>
                </a:tc>
                <a:tc>
                  <a:txBody>
                    <a:bodyPr/>
                    <a:lstStyle/>
                    <a:p>
                      <a:r>
                        <a:rPr lang="en-US" sz="1600" dirty="0">
                          <a:sym typeface="Wingdings" panose="05000000000000000000" pitchFamily="2" charset="2"/>
                        </a:rPr>
                        <a:t></a:t>
                      </a:r>
                      <a:endParaRPr lang="en-US" sz="1600" dirty="0"/>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nchor="ctr"/>
                </a:tc>
                <a:tc>
                  <a:txBody>
                    <a:bodyPr/>
                    <a:lstStyle/>
                    <a:p>
                      <a:r>
                        <a:rPr lang="en-US" sz="1600" dirty="0"/>
                        <a:t>90%</a:t>
                      </a:r>
                    </a:p>
                  </a:txBody>
                  <a:tcPr anchor="ctr"/>
                </a:tc>
                <a:extLst>
                  <a:ext uri="{0D108BD9-81ED-4DB2-BD59-A6C34878D82A}">
                    <a16:rowId xmlns:a16="http://schemas.microsoft.com/office/drawing/2014/main" val="384194482"/>
                  </a:ext>
                </a:extLst>
              </a:tr>
              <a:tr h="370840">
                <a:tc>
                  <a:txBody>
                    <a:bodyPr/>
                    <a:lstStyle/>
                    <a:p>
                      <a:r>
                        <a:rPr lang="en-US" sz="1600" b="1" dirty="0"/>
                        <a:t>Vulnerability </a:t>
                      </a:r>
                    </a:p>
                    <a:p>
                      <a:r>
                        <a:rPr lang="en-US" sz="1600" b="1" dirty="0"/>
                        <a:t>Benchmarks </a:t>
                      </a:r>
                      <a:endParaRPr lang="en-US" sz="1600" b="1" dirty="0">
                        <a:solidFill>
                          <a:schemeClr val="bg1"/>
                        </a:solidFill>
                      </a:endParaRPr>
                    </a:p>
                  </a:txBody>
                  <a:tcPr/>
                </a:tc>
                <a:tc>
                  <a:txBody>
                    <a:bodyPr/>
                    <a:lstStyle/>
                    <a:p>
                      <a:r>
                        <a:rPr lang="en-US" sz="1600" dirty="0"/>
                        <a:t>6</a:t>
                      </a:r>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nchor="ctr"/>
                </a:tc>
                <a:tc>
                  <a:txBody>
                    <a:bodyPr/>
                    <a:lstStyle/>
                    <a:p>
                      <a:r>
                        <a:rPr lang="en-US" sz="1600" dirty="0"/>
                        <a:t>75%</a:t>
                      </a:r>
                    </a:p>
                  </a:txBody>
                  <a:tcPr anchor="ctr"/>
                </a:tc>
                <a:extLst>
                  <a:ext uri="{0D108BD9-81ED-4DB2-BD59-A6C34878D82A}">
                    <a16:rowId xmlns:a16="http://schemas.microsoft.com/office/drawing/2014/main" val="1901251898"/>
                  </a:ext>
                </a:extLst>
              </a:tr>
              <a:tr h="290182">
                <a:tc>
                  <a:txBody>
                    <a:bodyPr/>
                    <a:lstStyle/>
                    <a:p>
                      <a:r>
                        <a:rPr lang="en-US" sz="1600" b="1" dirty="0"/>
                        <a:t>Security</a:t>
                      </a:r>
                    </a:p>
                    <a:p>
                      <a:r>
                        <a:rPr lang="en-US" sz="1600" b="1" dirty="0"/>
                        <a:t>Properties/Rules</a:t>
                      </a:r>
                      <a:endParaRPr lang="en-US" sz="1600" b="1" dirty="0">
                        <a:solidFill>
                          <a:schemeClr val="bg1"/>
                        </a:solidFill>
                      </a:endParaRPr>
                    </a:p>
                  </a:txBody>
                  <a:tcPr/>
                </a:tc>
                <a:tc>
                  <a:txBody>
                    <a:bodyPr/>
                    <a:lstStyle/>
                    <a:p>
                      <a:r>
                        <a:rPr lang="en-US" sz="1600" dirty="0"/>
                        <a:t>100+</a:t>
                      </a:r>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nchor="ctr"/>
                </a:tc>
                <a:tc>
                  <a:txBody>
                    <a:bodyPr/>
                    <a:lstStyle/>
                    <a:p>
                      <a:r>
                        <a:rPr lang="en-US" sz="1600" dirty="0"/>
                        <a:t>100%</a:t>
                      </a:r>
                    </a:p>
                  </a:txBody>
                  <a:tcPr anchor="ctr"/>
                </a:tc>
                <a:extLst>
                  <a:ext uri="{0D108BD9-81ED-4DB2-BD59-A6C34878D82A}">
                    <a16:rowId xmlns:a16="http://schemas.microsoft.com/office/drawing/2014/main" val="334559829"/>
                  </a:ext>
                </a:extLst>
              </a:tr>
            </a:tbl>
          </a:graphicData>
        </a:graphic>
      </p:graphicFrame>
      <p:sp>
        <p:nvSpPr>
          <p:cNvPr id="13" name="TextBox 12">
            <a:extLst>
              <a:ext uri="{FF2B5EF4-FFF2-40B4-BE49-F238E27FC236}">
                <a16:creationId xmlns:a16="http://schemas.microsoft.com/office/drawing/2014/main" id="{B8894647-EA65-4CE3-98CB-809844992B10}"/>
              </a:ext>
            </a:extLst>
          </p:cNvPr>
          <p:cNvSpPr txBox="1"/>
          <p:nvPr/>
        </p:nvSpPr>
        <p:spPr>
          <a:xfrm>
            <a:off x="312735" y="3703824"/>
            <a:ext cx="5978527"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buNone/>
            </a:pPr>
            <a:r>
              <a:rPr lang="en-US" b="1" dirty="0">
                <a:latin typeface="Arial" panose="020B0604020202020204" pitchFamily="34" charset="0"/>
                <a:cs typeface="Arial" panose="020B0604020202020204" pitchFamily="34" charset="0"/>
              </a:rPr>
              <a:t>Task 3 - </a:t>
            </a:r>
            <a:r>
              <a:rPr lang="en-US" sz="1800" b="1" dirty="0">
                <a:latin typeface="Arial" panose="020B0604020202020204" pitchFamily="34" charset="0"/>
                <a:cs typeface="Arial" panose="020B0604020202020204" pitchFamily="34" charset="0"/>
              </a:rPr>
              <a:t>RTL/Gate SoC CAD Tools &amp; Benchmarking</a:t>
            </a:r>
            <a:endParaRPr lang="en-US" dirty="0"/>
          </a:p>
        </p:txBody>
      </p:sp>
      <p:graphicFrame>
        <p:nvGraphicFramePr>
          <p:cNvPr id="14" name="Content Placeholder 6">
            <a:extLst>
              <a:ext uri="{FF2B5EF4-FFF2-40B4-BE49-F238E27FC236}">
                <a16:creationId xmlns:a16="http://schemas.microsoft.com/office/drawing/2014/main" id="{4088A0B8-473B-1A83-38A1-849096922F11}"/>
              </a:ext>
            </a:extLst>
          </p:cNvPr>
          <p:cNvGraphicFramePr>
            <a:graphicFrameLocks/>
          </p:cNvGraphicFramePr>
          <p:nvPr>
            <p:extLst>
              <p:ext uri="{D42A27DB-BD31-4B8C-83A1-F6EECF244321}">
                <p14:modId xmlns:p14="http://schemas.microsoft.com/office/powerpoint/2010/main" val="2822384694"/>
              </p:ext>
            </p:extLst>
          </p:nvPr>
        </p:nvGraphicFramePr>
        <p:xfrm>
          <a:off x="6512321" y="4132939"/>
          <a:ext cx="5245100" cy="2270760"/>
        </p:xfrm>
        <a:graphic>
          <a:graphicData uri="http://schemas.openxmlformats.org/drawingml/2006/table">
            <a:tbl>
              <a:tblPr firstRow="1" firstCol="1" bandRow="1">
                <a:tableStyleId>{5C22544A-7EE6-4342-B048-85BDC9FD1C3A}</a:tableStyleId>
              </a:tblPr>
              <a:tblGrid>
                <a:gridCol w="1211580">
                  <a:extLst>
                    <a:ext uri="{9D8B030D-6E8A-4147-A177-3AD203B41FA5}">
                      <a16:colId xmlns:a16="http://schemas.microsoft.com/office/drawing/2014/main" val="1710282378"/>
                    </a:ext>
                  </a:extLst>
                </a:gridCol>
                <a:gridCol w="933767">
                  <a:extLst>
                    <a:ext uri="{9D8B030D-6E8A-4147-A177-3AD203B41FA5}">
                      <a16:colId xmlns:a16="http://schemas.microsoft.com/office/drawing/2014/main" val="2359414611"/>
                    </a:ext>
                  </a:extLst>
                </a:gridCol>
                <a:gridCol w="690880">
                  <a:extLst>
                    <a:ext uri="{9D8B030D-6E8A-4147-A177-3AD203B41FA5}">
                      <a16:colId xmlns:a16="http://schemas.microsoft.com/office/drawing/2014/main" val="3186709551"/>
                    </a:ext>
                  </a:extLst>
                </a:gridCol>
                <a:gridCol w="1178243">
                  <a:extLst>
                    <a:ext uri="{9D8B030D-6E8A-4147-A177-3AD203B41FA5}">
                      <a16:colId xmlns:a16="http://schemas.microsoft.com/office/drawing/2014/main" val="3271705949"/>
                    </a:ext>
                  </a:extLst>
                </a:gridCol>
                <a:gridCol w="1230630">
                  <a:extLst>
                    <a:ext uri="{9D8B030D-6E8A-4147-A177-3AD203B41FA5}">
                      <a16:colId xmlns:a16="http://schemas.microsoft.com/office/drawing/2014/main" val="3899088359"/>
                    </a:ext>
                  </a:extLst>
                </a:gridCol>
              </a:tblGrid>
              <a:tr h="370840">
                <a:tc>
                  <a:txBody>
                    <a:bodyPr/>
                    <a:lstStyle/>
                    <a:p>
                      <a:endParaRPr lang="en-US" sz="1600" dirty="0"/>
                    </a:p>
                  </a:txBody>
                  <a:tcPr>
                    <a:noFill/>
                  </a:tcPr>
                </a:tc>
                <a:tc>
                  <a:txBody>
                    <a:bodyPr/>
                    <a:lstStyle/>
                    <a:p>
                      <a:r>
                        <a:rPr lang="en-US" sz="1600" b="1" dirty="0"/>
                        <a:t>Quantity</a:t>
                      </a:r>
                    </a:p>
                  </a:txBody>
                  <a:tcPr/>
                </a:tc>
                <a:tc>
                  <a:txBody>
                    <a:bodyPr/>
                    <a:lstStyle/>
                    <a:p>
                      <a:r>
                        <a:rPr lang="en-US" sz="1600" b="1" dirty="0"/>
                        <a:t>Team</a:t>
                      </a:r>
                    </a:p>
                  </a:txBody>
                  <a:tcPr/>
                </a:tc>
                <a:tc>
                  <a:txBody>
                    <a:bodyPr/>
                    <a:lstStyle/>
                    <a:p>
                      <a:r>
                        <a:rPr lang="en-US" sz="1600" b="1" dirty="0"/>
                        <a:t>Community</a:t>
                      </a:r>
                    </a:p>
                  </a:txBody>
                  <a:tcPr/>
                </a:tc>
                <a:tc>
                  <a:txBody>
                    <a:bodyPr/>
                    <a:lstStyle/>
                    <a:p>
                      <a:r>
                        <a:rPr lang="en-US" sz="1600" b="1" dirty="0"/>
                        <a:t>% Complete</a:t>
                      </a:r>
                    </a:p>
                  </a:txBody>
                  <a:tcPr/>
                </a:tc>
                <a:extLst>
                  <a:ext uri="{0D108BD9-81ED-4DB2-BD59-A6C34878D82A}">
                    <a16:rowId xmlns:a16="http://schemas.microsoft.com/office/drawing/2014/main" val="351095779"/>
                  </a:ext>
                </a:extLst>
              </a:tr>
              <a:tr h="370840">
                <a:tc>
                  <a:txBody>
                    <a:bodyPr/>
                    <a:lstStyle/>
                    <a:p>
                      <a:r>
                        <a:rPr lang="en-US" sz="1600" b="1" kern="0" dirty="0">
                          <a:solidFill>
                            <a:schemeClr val="bg1"/>
                          </a:solidFill>
                        </a:rPr>
                        <a:t>CAD Tools </a:t>
                      </a:r>
                    </a:p>
                    <a:p>
                      <a:r>
                        <a:rPr lang="en-US" sz="1600" b="1" kern="0" dirty="0">
                          <a:solidFill>
                            <a:schemeClr val="bg1"/>
                          </a:solidFill>
                        </a:rPr>
                        <a:t>Catalog</a:t>
                      </a:r>
                      <a:endParaRPr lang="en-US" sz="1600" b="1" dirty="0">
                        <a:solidFill>
                          <a:schemeClr val="bg1"/>
                        </a:solidFill>
                      </a:endParaRPr>
                    </a:p>
                  </a:txBody>
                  <a:tcPr/>
                </a:tc>
                <a:tc>
                  <a:txBody>
                    <a:bodyPr/>
                    <a:lstStyle/>
                    <a:p>
                      <a:r>
                        <a:rPr lang="en-US" sz="1600" dirty="0"/>
                        <a:t>60+</a:t>
                      </a:r>
                    </a:p>
                  </a:txBody>
                  <a:tcPr anchor="ctr"/>
                </a:tc>
                <a:tc>
                  <a:txBody>
                    <a:bodyPr/>
                    <a:lstStyle/>
                    <a:p>
                      <a:r>
                        <a:rPr lang="en-US" sz="1600" dirty="0">
                          <a:sym typeface="Wingdings" panose="05000000000000000000" pitchFamily="2" charset="2"/>
                        </a:rPr>
                        <a:t></a:t>
                      </a:r>
                      <a:endParaRPr lang="en-US" sz="1600" dirty="0"/>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nchor="ctr"/>
                </a:tc>
                <a:tc>
                  <a:txBody>
                    <a:bodyPr/>
                    <a:lstStyle/>
                    <a:p>
                      <a:r>
                        <a:rPr lang="en-US" sz="1600" dirty="0"/>
                        <a:t>100%</a:t>
                      </a:r>
                    </a:p>
                  </a:txBody>
                  <a:tcPr anchor="ctr"/>
                </a:tc>
                <a:extLst>
                  <a:ext uri="{0D108BD9-81ED-4DB2-BD59-A6C34878D82A}">
                    <a16:rowId xmlns:a16="http://schemas.microsoft.com/office/drawing/2014/main" val="384194482"/>
                  </a:ext>
                </a:extLst>
              </a:tr>
              <a:tr h="370840">
                <a:tc>
                  <a:txBody>
                    <a:bodyPr/>
                    <a:lstStyle/>
                    <a:p>
                      <a:r>
                        <a:rPr lang="en-US" sz="1600" b="1" kern="0" dirty="0">
                          <a:solidFill>
                            <a:schemeClr val="bg1"/>
                          </a:solidFill>
                        </a:rPr>
                        <a:t>Security IPs </a:t>
                      </a:r>
                    </a:p>
                    <a:p>
                      <a:r>
                        <a:rPr lang="en-US" sz="1600" b="1" kern="0" dirty="0">
                          <a:solidFill>
                            <a:schemeClr val="bg1"/>
                          </a:solidFill>
                        </a:rPr>
                        <a:t>Catalog</a:t>
                      </a:r>
                      <a:endParaRPr lang="en-US" sz="1600" b="1" dirty="0">
                        <a:solidFill>
                          <a:schemeClr val="bg1"/>
                        </a:solidFill>
                      </a:endParaRPr>
                    </a:p>
                  </a:txBody>
                  <a:tcPr/>
                </a:tc>
                <a:tc>
                  <a:txBody>
                    <a:bodyPr/>
                    <a:lstStyle/>
                    <a:p>
                      <a:r>
                        <a:rPr lang="en-US" sz="1600" dirty="0"/>
                        <a:t>50+</a:t>
                      </a:r>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nchor="ctr"/>
                </a:tc>
                <a:tc>
                  <a:txBody>
                    <a:bodyPr/>
                    <a:lstStyle/>
                    <a:p>
                      <a:r>
                        <a:rPr lang="en-US" sz="1600" dirty="0"/>
                        <a:t>100%</a:t>
                      </a:r>
                    </a:p>
                  </a:txBody>
                  <a:tcPr anchor="ctr"/>
                </a:tc>
                <a:extLst>
                  <a:ext uri="{0D108BD9-81ED-4DB2-BD59-A6C34878D82A}">
                    <a16:rowId xmlns:a16="http://schemas.microsoft.com/office/drawing/2014/main" val="1901251898"/>
                  </a:ext>
                </a:extLst>
              </a:tr>
              <a:tr h="370840">
                <a:tc>
                  <a:txBody>
                    <a:bodyPr/>
                    <a:lstStyle/>
                    <a:p>
                      <a:r>
                        <a:rPr lang="en-US" sz="1600" b="1" kern="0" dirty="0">
                          <a:solidFill>
                            <a:schemeClr val="bg1"/>
                          </a:solidFill>
                        </a:rPr>
                        <a:t>MEXT-SE</a:t>
                      </a:r>
                      <a:endParaRPr lang="en-US" sz="1600" b="1" dirty="0">
                        <a:solidFill>
                          <a:schemeClr val="bg1"/>
                        </a:solidFill>
                      </a:endParaRPr>
                    </a:p>
                  </a:txBody>
                  <a:tcPr/>
                </a:tc>
                <a:tc>
                  <a:txBody>
                    <a:bodyPr/>
                    <a:lstStyle/>
                    <a:p>
                      <a:r>
                        <a:rPr lang="en-US" sz="1600" dirty="0"/>
                        <a:t>1</a:t>
                      </a:r>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endParaRPr lang="en-US" sz="1600" dirty="0"/>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sz="1600" dirty="0">
                          <a:sym typeface="Wingdings" panose="05000000000000000000" pitchFamily="2" charset="2"/>
                        </a:rPr>
                        <a:t></a:t>
                      </a:r>
                      <a:endParaRPr lang="en-US" sz="1600" dirty="0"/>
                    </a:p>
                  </a:txBody>
                  <a:tcPr anchor="ctr"/>
                </a:tc>
                <a:tc>
                  <a:txBody>
                    <a:bodyPr/>
                    <a:lstStyle/>
                    <a:p>
                      <a:r>
                        <a:rPr lang="en-US" sz="1600" dirty="0"/>
                        <a:t>100%</a:t>
                      </a:r>
                    </a:p>
                  </a:txBody>
                  <a:tcPr anchor="ctr"/>
                </a:tc>
                <a:extLst>
                  <a:ext uri="{0D108BD9-81ED-4DB2-BD59-A6C34878D82A}">
                    <a16:rowId xmlns:a16="http://schemas.microsoft.com/office/drawing/2014/main" val="334559829"/>
                  </a:ext>
                </a:extLst>
              </a:tr>
              <a:tr h="370840">
                <a:tc>
                  <a:txBody>
                    <a:bodyPr/>
                    <a:lstStyle/>
                    <a:p>
                      <a:r>
                        <a:rPr lang="en-US" sz="1600" b="1" kern="0" dirty="0" err="1">
                          <a:solidFill>
                            <a:schemeClr val="bg1"/>
                          </a:solidFill>
                        </a:rPr>
                        <a:t>SynthGen</a:t>
                      </a:r>
                      <a:endParaRPr lang="en-US" sz="1600" b="1" dirty="0">
                        <a:solidFill>
                          <a:schemeClr val="bg1"/>
                        </a:solidFill>
                      </a:endParaRPr>
                    </a:p>
                  </a:txBody>
                  <a:tcPr/>
                </a:tc>
                <a:tc>
                  <a:txBody>
                    <a:bodyPr/>
                    <a:lstStyle/>
                    <a:p>
                      <a:r>
                        <a:rPr lang="en-US" sz="1600" dirty="0"/>
                        <a:t>3</a:t>
                      </a:r>
                    </a:p>
                  </a:txBody>
                  <a:tcPr anchor="ctr"/>
                </a:tc>
                <a:tc>
                  <a:txBody>
                    <a:bodyPr/>
                    <a:lstStyle/>
                    <a:p>
                      <a:r>
                        <a:rPr lang="en-US" sz="1600" dirty="0">
                          <a:sym typeface="Wingdings" panose="05000000000000000000" pitchFamily="2" charset="2"/>
                        </a:rPr>
                        <a:t></a:t>
                      </a:r>
                      <a:endParaRPr lang="en-US" sz="1600" dirty="0"/>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endParaRPr lang="en-US" sz="1600" dirty="0"/>
                    </a:p>
                  </a:txBody>
                  <a:tcPr anchor="ctr"/>
                </a:tc>
                <a:tc>
                  <a:txBody>
                    <a:bodyPr/>
                    <a:lstStyle/>
                    <a:p>
                      <a:r>
                        <a:rPr lang="en-US" sz="1600" dirty="0"/>
                        <a:t>67%</a:t>
                      </a:r>
                    </a:p>
                  </a:txBody>
                  <a:tcPr anchor="ctr"/>
                </a:tc>
                <a:extLst>
                  <a:ext uri="{0D108BD9-81ED-4DB2-BD59-A6C34878D82A}">
                    <a16:rowId xmlns:a16="http://schemas.microsoft.com/office/drawing/2014/main" val="130556367"/>
                  </a:ext>
                </a:extLst>
              </a:tr>
            </a:tbl>
          </a:graphicData>
        </a:graphic>
      </p:graphicFrame>
      <p:sp>
        <p:nvSpPr>
          <p:cNvPr id="15" name="TextBox 14">
            <a:extLst>
              <a:ext uri="{FF2B5EF4-FFF2-40B4-BE49-F238E27FC236}">
                <a16:creationId xmlns:a16="http://schemas.microsoft.com/office/drawing/2014/main" id="{AB025439-0CA4-02B3-9152-D18C6B1F75FF}"/>
              </a:ext>
            </a:extLst>
          </p:cNvPr>
          <p:cNvSpPr txBox="1"/>
          <p:nvPr/>
        </p:nvSpPr>
        <p:spPr>
          <a:xfrm>
            <a:off x="6366271" y="3703824"/>
            <a:ext cx="5573713"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buNone/>
              <a:tabLst>
                <a:tab pos="0" algn="l"/>
              </a:tabLst>
            </a:pPr>
            <a:r>
              <a:rPr lang="en-US" b="1" dirty="0">
                <a:latin typeface="Arial" panose="020B0604020202020204" pitchFamily="34" charset="0"/>
                <a:cs typeface="Arial" panose="020B0604020202020204" pitchFamily="34" charset="0"/>
              </a:rPr>
              <a:t>Other</a:t>
            </a:r>
          </a:p>
        </p:txBody>
      </p:sp>
      <p:cxnSp>
        <p:nvCxnSpPr>
          <p:cNvPr id="19" name="Connector: Elbow 18">
            <a:extLst>
              <a:ext uri="{FF2B5EF4-FFF2-40B4-BE49-F238E27FC236}">
                <a16:creationId xmlns:a16="http://schemas.microsoft.com/office/drawing/2014/main" id="{9D95C43A-0D74-AE84-23FE-E5184544B675}"/>
              </a:ext>
            </a:extLst>
          </p:cNvPr>
          <p:cNvCxnSpPr>
            <a:cxnSpLocks/>
            <a:stCxn id="21" idx="3"/>
            <a:endCxn id="24" idx="1"/>
          </p:cNvCxnSpPr>
          <p:nvPr/>
        </p:nvCxnSpPr>
        <p:spPr>
          <a:xfrm flipV="1">
            <a:off x="5845903" y="2439842"/>
            <a:ext cx="522680" cy="649264"/>
          </a:xfrm>
          <a:prstGeom prst="bentConnector3">
            <a:avLst>
              <a:gd name="adj1" fmla="val 50000"/>
            </a:avLst>
          </a:prstGeom>
          <a:noFill/>
          <a:ln w="381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1276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FF3BB-B493-3B0D-9EE0-E84E3F35D25C}"/>
              </a:ext>
            </a:extLst>
          </p:cNvPr>
          <p:cNvSpPr>
            <a:spLocks noGrp="1"/>
          </p:cNvSpPr>
          <p:nvPr>
            <p:ph type="title"/>
          </p:nvPr>
        </p:nvSpPr>
        <p:spPr>
          <a:xfrm>
            <a:off x="166838" y="7697"/>
            <a:ext cx="10875812" cy="708995"/>
          </a:xfrm>
        </p:spPr>
        <p:txBody>
          <a:bodyPr/>
          <a:lstStyle/>
          <a:p>
            <a:r>
              <a:rPr lang="en-US" dirty="0"/>
              <a:t>Task 4 </a:t>
            </a:r>
            <a:r>
              <a:rPr lang="en-US" sz="3200" dirty="0"/>
              <a:t>– </a:t>
            </a:r>
            <a:r>
              <a:rPr lang="en-US" sz="3200" b="1" dirty="0">
                <a:latin typeface="Arial" panose="020B0604020202020204" pitchFamily="34" charset="0"/>
                <a:cs typeface="Arial" panose="020B0604020202020204" pitchFamily="34" charset="0"/>
              </a:rPr>
              <a:t>Cybersecurity Games &amp; Conference (CSAW) </a:t>
            </a:r>
            <a:endParaRPr lang="en-US" dirty="0"/>
          </a:p>
        </p:txBody>
      </p:sp>
      <p:graphicFrame>
        <p:nvGraphicFramePr>
          <p:cNvPr id="4" name="Content Placeholder 3">
            <a:extLst>
              <a:ext uri="{FF2B5EF4-FFF2-40B4-BE49-F238E27FC236}">
                <a16:creationId xmlns:a16="http://schemas.microsoft.com/office/drawing/2014/main" id="{6A5D5DCB-BD45-6B0A-51CD-768C173415C1}"/>
              </a:ext>
            </a:extLst>
          </p:cNvPr>
          <p:cNvGraphicFramePr>
            <a:graphicFrameLocks noGrp="1"/>
          </p:cNvGraphicFramePr>
          <p:nvPr>
            <p:ph idx="1"/>
            <p:extLst>
              <p:ext uri="{D42A27DB-BD31-4B8C-83A1-F6EECF244321}">
                <p14:modId xmlns:p14="http://schemas.microsoft.com/office/powerpoint/2010/main" val="2608657861"/>
              </p:ext>
            </p:extLst>
          </p:nvPr>
        </p:nvGraphicFramePr>
        <p:xfrm>
          <a:off x="166688" y="1009934"/>
          <a:ext cx="11837985" cy="1752600"/>
        </p:xfrm>
        <a:graphic>
          <a:graphicData uri="http://schemas.openxmlformats.org/drawingml/2006/table">
            <a:tbl>
              <a:tblPr firstRow="1" bandRow="1">
                <a:tableStyleId>{5C22544A-7EE6-4342-B048-85BDC9FD1C3A}</a:tableStyleId>
              </a:tblPr>
              <a:tblGrid>
                <a:gridCol w="2367597">
                  <a:extLst>
                    <a:ext uri="{9D8B030D-6E8A-4147-A177-3AD203B41FA5}">
                      <a16:colId xmlns:a16="http://schemas.microsoft.com/office/drawing/2014/main" val="1977976774"/>
                    </a:ext>
                  </a:extLst>
                </a:gridCol>
                <a:gridCol w="2367597">
                  <a:extLst>
                    <a:ext uri="{9D8B030D-6E8A-4147-A177-3AD203B41FA5}">
                      <a16:colId xmlns:a16="http://schemas.microsoft.com/office/drawing/2014/main" val="1375070409"/>
                    </a:ext>
                  </a:extLst>
                </a:gridCol>
                <a:gridCol w="2367597">
                  <a:extLst>
                    <a:ext uri="{9D8B030D-6E8A-4147-A177-3AD203B41FA5}">
                      <a16:colId xmlns:a16="http://schemas.microsoft.com/office/drawing/2014/main" val="3828917964"/>
                    </a:ext>
                  </a:extLst>
                </a:gridCol>
                <a:gridCol w="2367597">
                  <a:extLst>
                    <a:ext uri="{9D8B030D-6E8A-4147-A177-3AD203B41FA5}">
                      <a16:colId xmlns:a16="http://schemas.microsoft.com/office/drawing/2014/main" val="2334502545"/>
                    </a:ext>
                  </a:extLst>
                </a:gridCol>
                <a:gridCol w="2367597">
                  <a:extLst>
                    <a:ext uri="{9D8B030D-6E8A-4147-A177-3AD203B41FA5}">
                      <a16:colId xmlns:a16="http://schemas.microsoft.com/office/drawing/2014/main" val="2524968306"/>
                    </a:ext>
                  </a:extLst>
                </a:gridCol>
              </a:tblGrid>
              <a:tr h="370840">
                <a:tc>
                  <a:txBody>
                    <a:bodyPr/>
                    <a:lstStyle/>
                    <a:p>
                      <a:r>
                        <a:rPr lang="en-US" dirty="0"/>
                        <a:t>Year</a:t>
                      </a:r>
                    </a:p>
                  </a:txBody>
                  <a:tcPr anchor="ctr"/>
                </a:tc>
                <a:tc>
                  <a:txBody>
                    <a:bodyPr/>
                    <a:lstStyle/>
                    <a:p>
                      <a:r>
                        <a:rPr lang="en-US" dirty="0"/>
                        <a:t>2020</a:t>
                      </a:r>
                    </a:p>
                  </a:txBody>
                  <a:tcPr anchor="ctr"/>
                </a:tc>
                <a:tc>
                  <a:txBody>
                    <a:bodyPr/>
                    <a:lstStyle/>
                    <a:p>
                      <a:r>
                        <a:rPr lang="en-US" dirty="0"/>
                        <a:t>2021</a:t>
                      </a:r>
                    </a:p>
                  </a:txBody>
                  <a:tcPr anchor="ctr"/>
                </a:tc>
                <a:tc>
                  <a:txBody>
                    <a:bodyPr/>
                    <a:lstStyle/>
                    <a:p>
                      <a:r>
                        <a:rPr lang="en-US" dirty="0"/>
                        <a:t>2022</a:t>
                      </a:r>
                    </a:p>
                  </a:txBody>
                  <a:tcPr anchor="ctr"/>
                </a:tc>
                <a:tc>
                  <a:txBody>
                    <a:bodyPr/>
                    <a:lstStyle/>
                    <a:p>
                      <a:r>
                        <a:rPr lang="en-US" dirty="0"/>
                        <a:t>2023</a:t>
                      </a:r>
                    </a:p>
                  </a:txBody>
                  <a:tcPr anchor="ctr"/>
                </a:tc>
                <a:extLst>
                  <a:ext uri="{0D108BD9-81ED-4DB2-BD59-A6C34878D82A}">
                    <a16:rowId xmlns:a16="http://schemas.microsoft.com/office/drawing/2014/main" val="296516704"/>
                  </a:ext>
                </a:extLst>
              </a:tr>
              <a:tr h="370840">
                <a:tc>
                  <a:txBody>
                    <a:bodyPr/>
                    <a:lstStyle/>
                    <a:p>
                      <a:r>
                        <a:rPr lang="en-US" dirty="0"/>
                        <a:t>Venues</a:t>
                      </a:r>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dirty="0"/>
                        <a:t>Virtual</a:t>
                      </a:r>
                    </a:p>
                  </a:txBody>
                  <a:tcPr anchor="ctr"/>
                </a:tc>
                <a:tc>
                  <a:txBody>
                    <a:bodyPr/>
                    <a:lstStyle/>
                    <a:p>
                      <a:r>
                        <a:rPr lang="en-US" dirty="0"/>
                        <a:t>Virtual</a:t>
                      </a:r>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dirty="0"/>
                        <a:t>In-person</a:t>
                      </a:r>
                    </a:p>
                  </a:txBody>
                  <a:tcPr anchor="ctr"/>
                </a:tc>
                <a:tc>
                  <a:txBody>
                    <a:bodyPr/>
                    <a:lstStyle/>
                    <a:p>
                      <a:r>
                        <a:rPr lang="en-US" dirty="0"/>
                        <a:t>In-person</a:t>
                      </a:r>
                    </a:p>
                  </a:txBody>
                  <a:tcPr anchor="ctr"/>
                </a:tc>
                <a:extLst>
                  <a:ext uri="{0D108BD9-81ED-4DB2-BD59-A6C34878D82A}">
                    <a16:rowId xmlns:a16="http://schemas.microsoft.com/office/drawing/2014/main" val="2353192876"/>
                  </a:ext>
                </a:extLst>
              </a:tr>
              <a:tr h="370840">
                <a:tc>
                  <a:txBody>
                    <a:bodyPr/>
                    <a:lstStyle/>
                    <a:p>
                      <a:r>
                        <a:rPr lang="en-US" dirty="0"/>
                        <a:t># of Competitions</a:t>
                      </a:r>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dirty="0"/>
                        <a:t>8</a:t>
                      </a:r>
                    </a:p>
                  </a:txBody>
                  <a:tcPr anchor="ctr"/>
                </a:tc>
                <a:tc>
                  <a:txBody>
                    <a:bodyPr/>
                    <a:lstStyle/>
                    <a:p>
                      <a:r>
                        <a:rPr lang="en-US" dirty="0"/>
                        <a:t>9</a:t>
                      </a:r>
                    </a:p>
                  </a:txBody>
                  <a:tcPr anchor="ctr"/>
                </a:tc>
                <a:tc>
                  <a:txBody>
                    <a:bodyPr/>
                    <a:lstStyle/>
                    <a:p>
                      <a:r>
                        <a:rPr lang="en-US" dirty="0"/>
                        <a:t>10</a:t>
                      </a:r>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dirty="0"/>
                        <a:t>11</a:t>
                      </a:r>
                    </a:p>
                  </a:txBody>
                  <a:tcPr anchor="ctr"/>
                </a:tc>
                <a:extLst>
                  <a:ext uri="{0D108BD9-81ED-4DB2-BD59-A6C34878D82A}">
                    <a16:rowId xmlns:a16="http://schemas.microsoft.com/office/drawing/2014/main" val="1027709969"/>
                  </a:ext>
                </a:extLst>
              </a:tr>
              <a:tr h="370840">
                <a:tc>
                  <a:txBody>
                    <a:bodyPr/>
                    <a:lstStyle/>
                    <a:p>
                      <a:r>
                        <a:rPr lang="en-US" dirty="0"/>
                        <a:t>Regions</a:t>
                      </a:r>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dirty="0"/>
                        <a:t>EU. India, Israel, MENA, Mexico, US-CAN</a:t>
                      </a:r>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dirty="0"/>
                        <a:t>EU. India, Israel, MENA, Mexico, US-CAN</a:t>
                      </a:r>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dirty="0"/>
                        <a:t>EU, India, MENA,        US-CAN</a:t>
                      </a:r>
                    </a:p>
                  </a:txBody>
                  <a:tcPr anchor="ctr"/>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en-US" dirty="0"/>
                        <a:t>EU, India, MENA, Mexico, US-CAN</a:t>
                      </a:r>
                    </a:p>
                  </a:txBody>
                  <a:tcPr anchor="ctr"/>
                </a:tc>
                <a:extLst>
                  <a:ext uri="{0D108BD9-81ED-4DB2-BD59-A6C34878D82A}">
                    <a16:rowId xmlns:a16="http://schemas.microsoft.com/office/drawing/2014/main" val="3146058625"/>
                  </a:ext>
                </a:extLst>
              </a:tr>
            </a:tbl>
          </a:graphicData>
        </a:graphic>
      </p:graphicFrame>
      <p:grpSp>
        <p:nvGrpSpPr>
          <p:cNvPr id="24" name="Group 23">
            <a:extLst>
              <a:ext uri="{FF2B5EF4-FFF2-40B4-BE49-F238E27FC236}">
                <a16:creationId xmlns:a16="http://schemas.microsoft.com/office/drawing/2014/main" id="{6996A42F-84A7-CE2A-98A6-D210A9865064}"/>
              </a:ext>
            </a:extLst>
          </p:cNvPr>
          <p:cNvGrpSpPr/>
          <p:nvPr/>
        </p:nvGrpSpPr>
        <p:grpSpPr>
          <a:xfrm>
            <a:off x="6203859" y="3123044"/>
            <a:ext cx="2634783" cy="3444351"/>
            <a:chOff x="5703584" y="3211944"/>
            <a:chExt cx="2634783" cy="3444351"/>
          </a:xfrm>
        </p:grpSpPr>
        <p:pic>
          <p:nvPicPr>
            <p:cNvPr id="10" name="Picture 9">
              <a:extLst>
                <a:ext uri="{FF2B5EF4-FFF2-40B4-BE49-F238E27FC236}">
                  <a16:creationId xmlns:a16="http://schemas.microsoft.com/office/drawing/2014/main" id="{5069C922-CD97-67E2-7BFE-902494218ED0}"/>
                </a:ext>
              </a:extLst>
            </p:cNvPr>
            <p:cNvPicPr>
              <a:picLocks noChangeAspect="1"/>
            </p:cNvPicPr>
            <p:nvPr/>
          </p:nvPicPr>
          <p:blipFill rotWithShape="1">
            <a:blip r:embed="rId3"/>
            <a:srcRect t="24855" r="30838" b="9435"/>
            <a:stretch/>
          </p:blipFill>
          <p:spPr>
            <a:xfrm>
              <a:off x="5703584" y="3211944"/>
              <a:ext cx="2606040" cy="1656470"/>
            </a:xfrm>
            <a:prstGeom prst="rect">
              <a:avLst/>
            </a:prstGeom>
          </p:spPr>
        </p:pic>
        <p:pic>
          <p:nvPicPr>
            <p:cNvPr id="12" name="Picture 11">
              <a:extLst>
                <a:ext uri="{FF2B5EF4-FFF2-40B4-BE49-F238E27FC236}">
                  <a16:creationId xmlns:a16="http://schemas.microsoft.com/office/drawing/2014/main" id="{7490B5FE-3754-FE1A-7123-A84E4A6F4211}"/>
                </a:ext>
              </a:extLst>
            </p:cNvPr>
            <p:cNvPicPr>
              <a:picLocks noChangeAspect="1"/>
            </p:cNvPicPr>
            <p:nvPr/>
          </p:nvPicPr>
          <p:blipFill rotWithShape="1">
            <a:blip r:embed="rId4"/>
            <a:srcRect b="11056"/>
            <a:stretch/>
          </p:blipFill>
          <p:spPr>
            <a:xfrm>
              <a:off x="5732327" y="4920741"/>
              <a:ext cx="2606040" cy="1735554"/>
            </a:xfrm>
            <a:prstGeom prst="rect">
              <a:avLst/>
            </a:prstGeom>
          </p:spPr>
        </p:pic>
      </p:grpSp>
      <p:grpSp>
        <p:nvGrpSpPr>
          <p:cNvPr id="25" name="Group 24">
            <a:extLst>
              <a:ext uri="{FF2B5EF4-FFF2-40B4-BE49-F238E27FC236}">
                <a16:creationId xmlns:a16="http://schemas.microsoft.com/office/drawing/2014/main" id="{8D3F0678-429C-D7EB-4D9E-F0461F92AA23}"/>
              </a:ext>
            </a:extLst>
          </p:cNvPr>
          <p:cNvGrpSpPr/>
          <p:nvPr/>
        </p:nvGrpSpPr>
        <p:grpSpPr>
          <a:xfrm>
            <a:off x="3337842" y="3087692"/>
            <a:ext cx="2611033" cy="3537118"/>
            <a:chOff x="3092551" y="3176592"/>
            <a:chExt cx="2611033" cy="3537118"/>
          </a:xfrm>
        </p:grpSpPr>
        <p:pic>
          <p:nvPicPr>
            <p:cNvPr id="8" name="Picture 7">
              <a:extLst>
                <a:ext uri="{FF2B5EF4-FFF2-40B4-BE49-F238E27FC236}">
                  <a16:creationId xmlns:a16="http://schemas.microsoft.com/office/drawing/2014/main" id="{CFACC7D1-520B-FD91-936A-54208BE9A308}"/>
                </a:ext>
              </a:extLst>
            </p:cNvPr>
            <p:cNvPicPr>
              <a:picLocks noChangeAspect="1"/>
            </p:cNvPicPr>
            <p:nvPr/>
          </p:nvPicPr>
          <p:blipFill>
            <a:blip r:embed="rId5"/>
            <a:stretch>
              <a:fillRect/>
            </a:stretch>
          </p:blipFill>
          <p:spPr>
            <a:xfrm>
              <a:off x="3092551" y="3176592"/>
              <a:ext cx="2611033" cy="1744149"/>
            </a:xfrm>
            <a:prstGeom prst="rect">
              <a:avLst/>
            </a:prstGeom>
          </p:spPr>
        </p:pic>
        <p:pic>
          <p:nvPicPr>
            <p:cNvPr id="14" name="Picture 13">
              <a:extLst>
                <a:ext uri="{FF2B5EF4-FFF2-40B4-BE49-F238E27FC236}">
                  <a16:creationId xmlns:a16="http://schemas.microsoft.com/office/drawing/2014/main" id="{EC4A3DA9-48DF-E691-1E4E-9F390A646502}"/>
                </a:ext>
              </a:extLst>
            </p:cNvPr>
            <p:cNvPicPr>
              <a:picLocks noChangeAspect="1"/>
            </p:cNvPicPr>
            <p:nvPr/>
          </p:nvPicPr>
          <p:blipFill rotWithShape="1">
            <a:blip r:embed="rId6"/>
            <a:srcRect l="3964"/>
            <a:stretch/>
          </p:blipFill>
          <p:spPr>
            <a:xfrm>
              <a:off x="3162300" y="4978156"/>
              <a:ext cx="2535995" cy="1735554"/>
            </a:xfrm>
            <a:prstGeom prst="rect">
              <a:avLst/>
            </a:prstGeom>
          </p:spPr>
        </p:pic>
      </p:grpSp>
      <p:grpSp>
        <p:nvGrpSpPr>
          <p:cNvPr id="23" name="Group 22">
            <a:extLst>
              <a:ext uri="{FF2B5EF4-FFF2-40B4-BE49-F238E27FC236}">
                <a16:creationId xmlns:a16="http://schemas.microsoft.com/office/drawing/2014/main" id="{96C8ABFD-85C8-B5C0-6CF5-C23B00091D3E}"/>
              </a:ext>
            </a:extLst>
          </p:cNvPr>
          <p:cNvGrpSpPr/>
          <p:nvPr/>
        </p:nvGrpSpPr>
        <p:grpSpPr>
          <a:xfrm>
            <a:off x="9093627" y="3123044"/>
            <a:ext cx="2589020" cy="3444351"/>
            <a:chOff x="8484027" y="3211944"/>
            <a:chExt cx="2589020" cy="3444351"/>
          </a:xfrm>
        </p:grpSpPr>
        <p:pic>
          <p:nvPicPr>
            <p:cNvPr id="16" name="Picture 15">
              <a:extLst>
                <a:ext uri="{FF2B5EF4-FFF2-40B4-BE49-F238E27FC236}">
                  <a16:creationId xmlns:a16="http://schemas.microsoft.com/office/drawing/2014/main" id="{C19871CF-0B5A-8882-E713-018FF2246816}"/>
                </a:ext>
              </a:extLst>
            </p:cNvPr>
            <p:cNvPicPr>
              <a:picLocks noChangeAspect="1"/>
            </p:cNvPicPr>
            <p:nvPr/>
          </p:nvPicPr>
          <p:blipFill>
            <a:blip r:embed="rId7"/>
            <a:stretch>
              <a:fillRect/>
            </a:stretch>
          </p:blipFill>
          <p:spPr>
            <a:xfrm>
              <a:off x="8484027" y="4920741"/>
              <a:ext cx="2589020" cy="1735554"/>
            </a:xfrm>
            <a:prstGeom prst="rect">
              <a:avLst/>
            </a:prstGeom>
          </p:spPr>
        </p:pic>
        <p:pic>
          <p:nvPicPr>
            <p:cNvPr id="18" name="Picture 17">
              <a:extLst>
                <a:ext uri="{FF2B5EF4-FFF2-40B4-BE49-F238E27FC236}">
                  <a16:creationId xmlns:a16="http://schemas.microsoft.com/office/drawing/2014/main" id="{CB42CDC2-00FB-F1A6-4508-662F125FB6CD}"/>
                </a:ext>
              </a:extLst>
            </p:cNvPr>
            <p:cNvPicPr>
              <a:picLocks noChangeAspect="1"/>
            </p:cNvPicPr>
            <p:nvPr/>
          </p:nvPicPr>
          <p:blipFill>
            <a:blip r:embed="rId8"/>
            <a:stretch>
              <a:fillRect/>
            </a:stretch>
          </p:blipFill>
          <p:spPr>
            <a:xfrm>
              <a:off x="8513702" y="3211944"/>
              <a:ext cx="2541119" cy="1695792"/>
            </a:xfrm>
            <a:prstGeom prst="rect">
              <a:avLst/>
            </a:prstGeom>
          </p:spPr>
        </p:pic>
      </p:grpSp>
      <p:grpSp>
        <p:nvGrpSpPr>
          <p:cNvPr id="26" name="Group 25">
            <a:extLst>
              <a:ext uri="{FF2B5EF4-FFF2-40B4-BE49-F238E27FC236}">
                <a16:creationId xmlns:a16="http://schemas.microsoft.com/office/drawing/2014/main" id="{DDBDAE07-A1C2-2685-D615-F2DFF471A45F}"/>
              </a:ext>
            </a:extLst>
          </p:cNvPr>
          <p:cNvGrpSpPr/>
          <p:nvPr/>
        </p:nvGrpSpPr>
        <p:grpSpPr>
          <a:xfrm>
            <a:off x="488878" y="3087693"/>
            <a:ext cx="2593980" cy="3505401"/>
            <a:chOff x="488878" y="3176593"/>
            <a:chExt cx="2593980" cy="3505401"/>
          </a:xfrm>
        </p:grpSpPr>
        <p:pic>
          <p:nvPicPr>
            <p:cNvPr id="6" name="Picture 5">
              <a:extLst>
                <a:ext uri="{FF2B5EF4-FFF2-40B4-BE49-F238E27FC236}">
                  <a16:creationId xmlns:a16="http://schemas.microsoft.com/office/drawing/2014/main" id="{54D8C77A-C767-DF52-2E51-940356F2C039}"/>
                </a:ext>
              </a:extLst>
            </p:cNvPr>
            <p:cNvPicPr>
              <a:picLocks noChangeAspect="1"/>
            </p:cNvPicPr>
            <p:nvPr/>
          </p:nvPicPr>
          <p:blipFill>
            <a:blip r:embed="rId9"/>
            <a:stretch>
              <a:fillRect/>
            </a:stretch>
          </p:blipFill>
          <p:spPr>
            <a:xfrm>
              <a:off x="495228" y="4946440"/>
              <a:ext cx="2587630" cy="1735554"/>
            </a:xfrm>
            <a:prstGeom prst="rect">
              <a:avLst/>
            </a:prstGeom>
          </p:spPr>
        </p:pic>
        <p:pic>
          <p:nvPicPr>
            <p:cNvPr id="20" name="Picture 19">
              <a:extLst>
                <a:ext uri="{FF2B5EF4-FFF2-40B4-BE49-F238E27FC236}">
                  <a16:creationId xmlns:a16="http://schemas.microsoft.com/office/drawing/2014/main" id="{E83077B6-F5EC-F431-A4FF-78B65FF2E7A6}"/>
                </a:ext>
              </a:extLst>
            </p:cNvPr>
            <p:cNvPicPr>
              <a:picLocks noChangeAspect="1"/>
            </p:cNvPicPr>
            <p:nvPr/>
          </p:nvPicPr>
          <p:blipFill>
            <a:blip r:embed="rId10"/>
            <a:stretch>
              <a:fillRect/>
            </a:stretch>
          </p:blipFill>
          <p:spPr>
            <a:xfrm>
              <a:off x="488878" y="3176593"/>
              <a:ext cx="2587630" cy="1731143"/>
            </a:xfrm>
            <a:prstGeom prst="rect">
              <a:avLst/>
            </a:prstGeom>
          </p:spPr>
        </p:pic>
      </p:grpSp>
    </p:spTree>
    <p:extLst>
      <p:ext uri="{BB962C8B-B14F-4D97-AF65-F5344CB8AC3E}">
        <p14:creationId xmlns:p14="http://schemas.microsoft.com/office/powerpoint/2010/main" val="3693161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CC503-DC18-EABD-5192-0DF1E415563C}"/>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7942CFE2-50DC-467D-B189-67A3CEC9AB0C}"/>
              </a:ext>
            </a:extLst>
          </p:cNvPr>
          <p:cNvSpPr>
            <a:spLocks noGrp="1"/>
          </p:cNvSpPr>
          <p:nvPr>
            <p:ph idx="1"/>
          </p:nvPr>
        </p:nvSpPr>
        <p:spPr>
          <a:xfrm>
            <a:off x="166837" y="1116210"/>
            <a:ext cx="11837247" cy="5451183"/>
          </a:xfrm>
        </p:spPr>
        <p:txBody>
          <a:bodyPr anchor="ctr"/>
          <a:lstStyle/>
          <a:p>
            <a:r>
              <a:rPr lang="en-US" dirty="0"/>
              <a:t>Top Trust-Hub Community Contributors</a:t>
            </a:r>
          </a:p>
          <a:p>
            <a:pPr lvl="1"/>
            <a:r>
              <a:rPr lang="en-US" b="0" dirty="0"/>
              <a:t>Dr. Sohrab Aftabjahani, Intel</a:t>
            </a:r>
          </a:p>
          <a:p>
            <a:pPr lvl="1"/>
            <a:r>
              <a:rPr lang="en-US" b="0" dirty="0"/>
              <a:t>Dr. Navid Asadi, University of Florida</a:t>
            </a:r>
          </a:p>
          <a:p>
            <a:pPr lvl="1"/>
            <a:r>
              <a:rPr lang="en-US" b="0" dirty="0"/>
              <a:t>Dr. Fatemeh Ganji, Worcester Polytechnic Institute</a:t>
            </a:r>
          </a:p>
          <a:p>
            <a:pPr lvl="1"/>
            <a:r>
              <a:rPr lang="en-US" b="0" dirty="0"/>
              <a:t>Dr. </a:t>
            </a:r>
            <a:r>
              <a:rPr lang="en-US" b="0" dirty="0" err="1"/>
              <a:t>Farimah</a:t>
            </a:r>
            <a:r>
              <a:rPr lang="en-US" b="0" dirty="0"/>
              <a:t> </a:t>
            </a:r>
            <a:r>
              <a:rPr lang="en-US" b="0" dirty="0" err="1"/>
              <a:t>Farahmandi</a:t>
            </a:r>
            <a:r>
              <a:rPr lang="en-US" b="0" dirty="0"/>
              <a:t>, University of Florida</a:t>
            </a:r>
          </a:p>
          <a:p>
            <a:pPr lvl="1"/>
            <a:r>
              <a:rPr lang="en-US" b="0" dirty="0"/>
              <a:t>Dr. Hassan Salmani, Howard University</a:t>
            </a:r>
          </a:p>
          <a:p>
            <a:pPr lvl="1"/>
            <a:r>
              <a:rPr lang="en-US" b="0" dirty="0"/>
              <a:t>Dr. Shahin Tajik Worcester Polytechnic Institute</a:t>
            </a:r>
          </a:p>
          <a:p>
            <a:pPr lvl="1"/>
            <a:r>
              <a:rPr lang="en-US" b="0" dirty="0"/>
              <a:t>Dr. Damon Woodard, University of Florida</a:t>
            </a:r>
          </a:p>
          <a:p>
            <a:endParaRPr lang="en-US" dirty="0"/>
          </a:p>
          <a:p>
            <a:r>
              <a:rPr lang="en-US" dirty="0"/>
              <a:t>National Science Foundation and PMs </a:t>
            </a:r>
          </a:p>
          <a:p>
            <a:pPr lvl="1"/>
            <a:r>
              <a:rPr lang="en-US" b="0" dirty="0"/>
              <a:t>Dr. </a:t>
            </a:r>
            <a:r>
              <a:rPr lang="en-US" b="0" dirty="0" err="1"/>
              <a:t>Almadena</a:t>
            </a:r>
            <a:r>
              <a:rPr lang="en-US" b="0" dirty="0"/>
              <a:t> </a:t>
            </a:r>
            <a:r>
              <a:rPr lang="en-US" b="0" dirty="0" err="1"/>
              <a:t>Chtchelkanova</a:t>
            </a:r>
            <a:r>
              <a:rPr lang="en-US" b="0" dirty="0"/>
              <a:t> (CI-ADDO-NEW)</a:t>
            </a:r>
          </a:p>
          <a:p>
            <a:pPr lvl="1"/>
            <a:r>
              <a:rPr lang="en-US" b="0" dirty="0"/>
              <a:t>Dr. Nina Amla (CI-EN)</a:t>
            </a:r>
          </a:p>
          <a:p>
            <a:pPr lvl="1"/>
            <a:r>
              <a:rPr lang="en-US" b="0" dirty="0"/>
              <a:t>Dr. Marilyn McClure (CCRI: ENS)</a:t>
            </a:r>
          </a:p>
        </p:txBody>
      </p:sp>
      <p:pic>
        <p:nvPicPr>
          <p:cNvPr id="6146" name="Picture 2" descr="National Science Foundation - Wikipedia">
            <a:extLst>
              <a:ext uri="{FF2B5EF4-FFF2-40B4-BE49-F238E27FC236}">
                <a16:creationId xmlns:a16="http://schemas.microsoft.com/office/drawing/2014/main" id="{6D626F3A-AECB-F4D1-823F-E1E757FA41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1875" y="1261548"/>
            <a:ext cx="4534932" cy="4558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76958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Light"/>
        <a:ea typeface="Gill Sans Light"/>
        <a:cs typeface="Gill Sans Light"/>
      </a:majorFont>
      <a:minorFont>
        <a:latin typeface="Gill Sans Light"/>
        <a:ea typeface="Gill Sans Light"/>
        <a:cs typeface="Gill Sans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ICS Research template - wide.pptx" id="{7454FCA8-590D-4451-9206-889B825FDFD7}" vid="{D2508B6E-59A3-4D46-9DD4-65346D92BB1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903</TotalTime>
  <Words>1675</Words>
  <Application>Microsoft Office PowerPoint</Application>
  <PresentationFormat>Widescreen</PresentationFormat>
  <Paragraphs>235</Paragraphs>
  <Slides>8</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Arial</vt:lpstr>
      <vt:lpstr>Calibri</vt:lpstr>
      <vt:lpstr>Calibri Light</vt:lpstr>
      <vt:lpstr>Gill Sans</vt:lpstr>
      <vt:lpstr>Gill Sans Light</vt:lpstr>
      <vt:lpstr>Helvetica</vt:lpstr>
      <vt:lpstr>Wingdings</vt:lpstr>
      <vt:lpstr>office theme</vt:lpstr>
      <vt:lpstr>White</vt:lpstr>
      <vt:lpstr>CCRI: ENS: Enhancement of Trust-Hub, a Web-based Portal to support the Cybersecurity Research Community</vt:lpstr>
      <vt:lpstr>Why Hardware Security and Trust (HS&amp;T)?</vt:lpstr>
      <vt:lpstr>What is Trust-Hub?</vt:lpstr>
      <vt:lpstr>History of Trust-Hub and Major Contributions</vt:lpstr>
      <vt:lpstr>CCRI: ENS: Enhancement Tasks and Leads</vt:lpstr>
      <vt:lpstr>List of Tools in Tasks 1, 2, and 3</vt:lpstr>
      <vt:lpstr>Task 4 – Cybersecurity Games &amp; Conference (CSAW) </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Forte,Domenic J</cp:lastModifiedBy>
  <cp:revision>180</cp:revision>
  <dcterms:created xsi:type="dcterms:W3CDTF">2023-10-13T14:25:46Z</dcterms:created>
  <dcterms:modified xsi:type="dcterms:W3CDTF">2023-10-27T19:13:01Z</dcterms:modified>
</cp:coreProperties>
</file>