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3"/>
  </p:notesMasterIdLst>
  <p:sldIdLst>
    <p:sldId id="264" r:id="rId5"/>
    <p:sldId id="389" r:id="rId6"/>
    <p:sldId id="390" r:id="rId7"/>
    <p:sldId id="387" r:id="rId8"/>
    <p:sldId id="262" r:id="rId9"/>
    <p:sldId id="268" r:id="rId10"/>
    <p:sldId id="269" r:id="rId11"/>
    <p:sldId id="327" r:id="rId12"/>
    <p:sldId id="328" r:id="rId13"/>
    <p:sldId id="380" r:id="rId14"/>
    <p:sldId id="326" r:id="rId15"/>
    <p:sldId id="382" r:id="rId16"/>
    <p:sldId id="383" r:id="rId17"/>
    <p:sldId id="384" r:id="rId18"/>
    <p:sldId id="385" r:id="rId19"/>
    <p:sldId id="386" r:id="rId20"/>
    <p:sldId id="388" r:id="rId21"/>
    <p:sldId id="25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DB5"/>
    <a:srgbClr val="F8B700"/>
    <a:srgbClr val="002455"/>
    <a:srgbClr val="FAC01A"/>
    <a:srgbClr val="0034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2ACC03-7C1A-EAFA-AC1E-F3C21C4E682A}" v="20" dt="2023-04-14T21:38:04.294"/>
    <p1510:client id="{BC82EF1B-A397-4960-9B59-A9CAE32C97D4}" v="962" dt="2023-04-16T23:19:19.150"/>
    <p1510:client id="{CD6735C9-4B76-4E11-8907-7DBEBBFCDBD5}" v="132" dt="2023-04-16T23:29:27.114"/>
    <p1510:client id="{CF3E164C-3F7B-45F9-87E6-5348F4D7DB8B}" v="66" dt="2023-04-26T14:53:56.3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30"/>
  </p:normalViewPr>
  <p:slideViewPr>
    <p:cSldViewPr snapToGrid="0">
      <p:cViewPr varScale="1">
        <p:scale>
          <a:sx n="93" d="100"/>
          <a:sy n="93" d="100"/>
        </p:scale>
        <p:origin x="216" y="6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ob C Hagan" userId="S::jacob.hagan@nau.edu::08ae1f22-96ec-47c7-b690-535378cbf7df" providerId="AD" clId="Web-{962ACC03-7C1A-EAFA-AC1E-F3C21C4E682A}"/>
    <pc:docChg chg="modSld">
      <pc:chgData name="Jacob C Hagan" userId="S::jacob.hagan@nau.edu::08ae1f22-96ec-47c7-b690-535378cbf7df" providerId="AD" clId="Web-{962ACC03-7C1A-EAFA-AC1E-F3C21C4E682A}" dt="2023-04-14T21:38:04.294" v="9" actId="20577"/>
      <pc:docMkLst>
        <pc:docMk/>
      </pc:docMkLst>
      <pc:sldChg chg="modSp">
        <pc:chgData name="Jacob C Hagan" userId="S::jacob.hagan@nau.edu::08ae1f22-96ec-47c7-b690-535378cbf7df" providerId="AD" clId="Web-{962ACC03-7C1A-EAFA-AC1E-F3C21C4E682A}" dt="2023-04-14T21:38:04.294" v="9" actId="20577"/>
        <pc:sldMkLst>
          <pc:docMk/>
          <pc:sldMk cId="1639540926" sldId="382"/>
        </pc:sldMkLst>
        <pc:spChg chg="mod">
          <ac:chgData name="Jacob C Hagan" userId="S::jacob.hagan@nau.edu::08ae1f22-96ec-47c7-b690-535378cbf7df" providerId="AD" clId="Web-{962ACC03-7C1A-EAFA-AC1E-F3C21C4E682A}" dt="2023-04-14T21:38:04.294" v="9" actId="20577"/>
          <ac:spMkLst>
            <pc:docMk/>
            <pc:sldMk cId="1639540926" sldId="382"/>
            <ac:spMk id="10" creationId="{13F40DAB-82AB-B887-402F-E3BE012F699E}"/>
          </ac:spMkLst>
        </pc:spChg>
      </pc:sldChg>
    </pc:docChg>
  </pc:docChgLst>
  <pc:docChgLst>
    <pc:chgData name="Morgan Vigil-Hayes" userId="S::morgan.vigil-hayes@nau.edu::e61dfa12-c4e4-4b7d-8067-1d8fba8f333e" providerId="AD" clId="Web-{CD6735C9-4B76-4E11-8907-7DBEBBFCDBD5}"/>
    <pc:docChg chg="addSld modSld addMainMaster">
      <pc:chgData name="Morgan Vigil-Hayes" userId="S::morgan.vigil-hayes@nau.edu::e61dfa12-c4e4-4b7d-8067-1d8fba8f333e" providerId="AD" clId="Web-{CD6735C9-4B76-4E11-8907-7DBEBBFCDBD5}" dt="2023-04-16T23:29:27.114" v="78" actId="20577"/>
      <pc:docMkLst>
        <pc:docMk/>
      </pc:docMkLst>
      <pc:sldChg chg="addSp delSp modSp">
        <pc:chgData name="Morgan Vigil-Hayes" userId="S::morgan.vigil-hayes@nau.edu::e61dfa12-c4e4-4b7d-8067-1d8fba8f333e" providerId="AD" clId="Web-{CD6735C9-4B76-4E11-8907-7DBEBBFCDBD5}" dt="2023-04-16T23:26:38.608" v="27" actId="1076"/>
        <pc:sldMkLst>
          <pc:docMk/>
          <pc:sldMk cId="1639540926" sldId="382"/>
        </pc:sldMkLst>
        <pc:spChg chg="del">
          <ac:chgData name="Morgan Vigil-Hayes" userId="S::morgan.vigil-hayes@nau.edu::e61dfa12-c4e4-4b7d-8067-1d8fba8f333e" providerId="AD" clId="Web-{CD6735C9-4B76-4E11-8907-7DBEBBFCDBD5}" dt="2023-04-16T23:24:58.668" v="20"/>
          <ac:spMkLst>
            <pc:docMk/>
            <pc:sldMk cId="1639540926" sldId="382"/>
            <ac:spMk id="4" creationId="{99D58DB2-6C31-C6E8-9C45-E207BC42969E}"/>
          </ac:spMkLst>
        </pc:spChg>
        <pc:spChg chg="mod">
          <ac:chgData name="Morgan Vigil-Hayes" userId="S::morgan.vigil-hayes@nau.edu::e61dfa12-c4e4-4b7d-8067-1d8fba8f333e" providerId="AD" clId="Web-{CD6735C9-4B76-4E11-8907-7DBEBBFCDBD5}" dt="2023-04-16T23:26:34.186" v="25" actId="1076"/>
          <ac:spMkLst>
            <pc:docMk/>
            <pc:sldMk cId="1639540926" sldId="382"/>
            <ac:spMk id="10" creationId="{13F40DAB-82AB-B887-402F-E3BE012F699E}"/>
          </ac:spMkLst>
        </pc:spChg>
        <pc:picChg chg="add mod">
          <ac:chgData name="Morgan Vigil-Hayes" userId="S::morgan.vigil-hayes@nau.edu::e61dfa12-c4e4-4b7d-8067-1d8fba8f333e" providerId="AD" clId="Web-{CD6735C9-4B76-4E11-8907-7DBEBBFCDBD5}" dt="2023-04-16T23:26:38.608" v="27" actId="1076"/>
          <ac:picMkLst>
            <pc:docMk/>
            <pc:sldMk cId="1639540926" sldId="382"/>
            <ac:picMk id="2" creationId="{6A3544B6-6941-2B8F-A54A-E44B31928E64}"/>
          </ac:picMkLst>
        </pc:picChg>
      </pc:sldChg>
      <pc:sldChg chg="modSp">
        <pc:chgData name="Morgan Vigil-Hayes" userId="S::morgan.vigil-hayes@nau.edu::e61dfa12-c4e4-4b7d-8067-1d8fba8f333e" providerId="AD" clId="Web-{CD6735C9-4B76-4E11-8907-7DBEBBFCDBD5}" dt="2023-04-16T23:29:27.114" v="78" actId="20577"/>
        <pc:sldMkLst>
          <pc:docMk/>
          <pc:sldMk cId="1432505296" sldId="387"/>
        </pc:sldMkLst>
        <pc:spChg chg="mod">
          <ac:chgData name="Morgan Vigil-Hayes" userId="S::morgan.vigil-hayes@nau.edu::e61dfa12-c4e4-4b7d-8067-1d8fba8f333e" providerId="AD" clId="Web-{CD6735C9-4B76-4E11-8907-7DBEBBFCDBD5}" dt="2023-04-16T23:29:27.114" v="78" actId="20577"/>
          <ac:spMkLst>
            <pc:docMk/>
            <pc:sldMk cId="1432505296" sldId="387"/>
            <ac:spMk id="2" creationId="{565CD8CE-C1B9-7843-2EBE-3912715CBAE6}"/>
          </ac:spMkLst>
        </pc:spChg>
      </pc:sldChg>
      <pc:sldChg chg="modSp">
        <pc:chgData name="Morgan Vigil-Hayes" userId="S::morgan.vigil-hayes@nau.edu::e61dfa12-c4e4-4b7d-8067-1d8fba8f333e" providerId="AD" clId="Web-{CD6735C9-4B76-4E11-8907-7DBEBBFCDBD5}" dt="2023-04-16T23:29:09.004" v="66" actId="20577"/>
        <pc:sldMkLst>
          <pc:docMk/>
          <pc:sldMk cId="3023066763" sldId="388"/>
        </pc:sldMkLst>
        <pc:spChg chg="mod">
          <ac:chgData name="Morgan Vigil-Hayes" userId="S::morgan.vigil-hayes@nau.edu::e61dfa12-c4e4-4b7d-8067-1d8fba8f333e" providerId="AD" clId="Web-{CD6735C9-4B76-4E11-8907-7DBEBBFCDBD5}" dt="2023-04-16T23:29:09.004" v="66" actId="20577"/>
          <ac:spMkLst>
            <pc:docMk/>
            <pc:sldMk cId="3023066763" sldId="388"/>
            <ac:spMk id="2" creationId="{4E983767-BC7B-0F56-BF76-7ED9DE12CC16}"/>
          </ac:spMkLst>
        </pc:spChg>
      </pc:sldChg>
      <pc:sldChg chg="addSp delSp modSp add">
        <pc:chgData name="Morgan Vigil-Hayes" userId="S::morgan.vigil-hayes@nau.edu::e61dfa12-c4e4-4b7d-8067-1d8fba8f333e" providerId="AD" clId="Web-{CD6735C9-4B76-4E11-8907-7DBEBBFCDBD5}" dt="2023-04-16T23:24:45.386" v="19" actId="20577"/>
        <pc:sldMkLst>
          <pc:docMk/>
          <pc:sldMk cId="708623372" sldId="389"/>
        </pc:sldMkLst>
        <pc:spChg chg="del">
          <ac:chgData name="Morgan Vigil-Hayes" userId="S::morgan.vigil-hayes@nau.edu::e61dfa12-c4e4-4b7d-8067-1d8fba8f333e" providerId="AD" clId="Web-{CD6735C9-4B76-4E11-8907-7DBEBBFCDBD5}" dt="2023-04-16T23:23:45.884" v="1"/>
          <ac:spMkLst>
            <pc:docMk/>
            <pc:sldMk cId="708623372" sldId="389"/>
            <ac:spMk id="2" creationId="{B44511F5-4618-4C4F-9AEB-313A28DD5D52}"/>
          </ac:spMkLst>
        </pc:spChg>
        <pc:spChg chg="mod">
          <ac:chgData name="Morgan Vigil-Hayes" userId="S::morgan.vigil-hayes@nau.edu::e61dfa12-c4e4-4b7d-8067-1d8fba8f333e" providerId="AD" clId="Web-{CD6735C9-4B76-4E11-8907-7DBEBBFCDBD5}" dt="2023-04-16T23:24:45.386" v="19" actId="20577"/>
          <ac:spMkLst>
            <pc:docMk/>
            <pc:sldMk cId="708623372" sldId="389"/>
            <ac:spMk id="3" creationId="{0EEEE7DF-E0F4-4575-ACC6-B1D7DEFFBB20}"/>
          </ac:spMkLst>
        </pc:spChg>
        <pc:spChg chg="add del mod">
          <ac:chgData name="Morgan Vigil-Hayes" userId="S::morgan.vigil-hayes@nau.edu::e61dfa12-c4e4-4b7d-8067-1d8fba8f333e" providerId="AD" clId="Web-{CD6735C9-4B76-4E11-8907-7DBEBBFCDBD5}" dt="2023-04-16T23:23:58.572" v="2"/>
          <ac:spMkLst>
            <pc:docMk/>
            <pc:sldMk cId="708623372" sldId="389"/>
            <ac:spMk id="11" creationId="{8BA12EDD-1562-1283-6737-3F803DA56CFA}"/>
          </ac:spMkLst>
        </pc:spChg>
        <pc:spChg chg="add mod">
          <ac:chgData name="Morgan Vigil-Hayes" userId="S::morgan.vigil-hayes@nau.edu::e61dfa12-c4e4-4b7d-8067-1d8fba8f333e" providerId="AD" clId="Web-{CD6735C9-4B76-4E11-8907-7DBEBBFCDBD5}" dt="2023-04-16T23:23:58.994" v="4"/>
          <ac:spMkLst>
            <pc:docMk/>
            <pc:sldMk cId="708623372" sldId="389"/>
            <ac:spMk id="15" creationId="{08AB839E-8098-B285-409D-E1F3A1034336}"/>
          </ac:spMkLst>
        </pc:spChg>
        <pc:picChg chg="add">
          <ac:chgData name="Morgan Vigil-Hayes" userId="S::morgan.vigil-hayes@nau.edu::e61dfa12-c4e4-4b7d-8067-1d8fba8f333e" providerId="AD" clId="Web-{CD6735C9-4B76-4E11-8907-7DBEBBFCDBD5}" dt="2023-04-16T23:23:58.978" v="3"/>
          <ac:picMkLst>
            <pc:docMk/>
            <pc:sldMk cId="708623372" sldId="389"/>
            <ac:picMk id="13" creationId="{14177127-59E7-E42A-A06E-5D52ADADDD93}"/>
          </ac:picMkLst>
        </pc:picChg>
      </pc:sldChg>
      <pc:sldMasterChg chg="add addSldLayout">
        <pc:chgData name="Morgan Vigil-Hayes" userId="S::morgan.vigil-hayes@nau.edu::e61dfa12-c4e4-4b7d-8067-1d8fba8f333e" providerId="AD" clId="Web-{CD6735C9-4B76-4E11-8907-7DBEBBFCDBD5}" dt="2023-04-16T23:23:39.212" v="0"/>
        <pc:sldMasterMkLst>
          <pc:docMk/>
          <pc:sldMasterMk cId="246352118" sldId="2147483660"/>
        </pc:sldMasterMkLst>
        <pc:sldLayoutChg chg="add">
          <pc:chgData name="Morgan Vigil-Hayes" userId="S::morgan.vigil-hayes@nau.edu::e61dfa12-c4e4-4b7d-8067-1d8fba8f333e" providerId="AD" clId="Web-{CD6735C9-4B76-4E11-8907-7DBEBBFCDBD5}" dt="2023-04-16T23:23:39.212" v="0"/>
          <pc:sldLayoutMkLst>
            <pc:docMk/>
            <pc:sldMasterMk cId="246352118" sldId="2147483660"/>
            <pc:sldLayoutMk cId="357661789" sldId="2147483661"/>
          </pc:sldLayoutMkLst>
        </pc:sldLayoutChg>
        <pc:sldLayoutChg chg="add">
          <pc:chgData name="Morgan Vigil-Hayes" userId="S::morgan.vigil-hayes@nau.edu::e61dfa12-c4e4-4b7d-8067-1d8fba8f333e" providerId="AD" clId="Web-{CD6735C9-4B76-4E11-8907-7DBEBBFCDBD5}" dt="2023-04-16T23:23:39.212" v="0"/>
          <pc:sldLayoutMkLst>
            <pc:docMk/>
            <pc:sldMasterMk cId="246352118" sldId="2147483660"/>
            <pc:sldLayoutMk cId="3206951700" sldId="2147483662"/>
          </pc:sldLayoutMkLst>
        </pc:sldLayoutChg>
        <pc:sldLayoutChg chg="add">
          <pc:chgData name="Morgan Vigil-Hayes" userId="S::morgan.vigil-hayes@nau.edu::e61dfa12-c4e4-4b7d-8067-1d8fba8f333e" providerId="AD" clId="Web-{CD6735C9-4B76-4E11-8907-7DBEBBFCDBD5}" dt="2023-04-16T23:23:39.212" v="0"/>
          <pc:sldLayoutMkLst>
            <pc:docMk/>
            <pc:sldMasterMk cId="246352118" sldId="2147483660"/>
            <pc:sldLayoutMk cId="1136810472" sldId="2147483663"/>
          </pc:sldLayoutMkLst>
        </pc:sldLayoutChg>
        <pc:sldLayoutChg chg="add">
          <pc:chgData name="Morgan Vigil-Hayes" userId="S::morgan.vigil-hayes@nau.edu::e61dfa12-c4e4-4b7d-8067-1d8fba8f333e" providerId="AD" clId="Web-{CD6735C9-4B76-4E11-8907-7DBEBBFCDBD5}" dt="2023-04-16T23:23:39.212" v="0"/>
          <pc:sldLayoutMkLst>
            <pc:docMk/>
            <pc:sldMasterMk cId="246352118" sldId="2147483660"/>
            <pc:sldLayoutMk cId="412800932" sldId="2147483664"/>
          </pc:sldLayoutMkLst>
        </pc:sldLayoutChg>
        <pc:sldLayoutChg chg="add">
          <pc:chgData name="Morgan Vigil-Hayes" userId="S::morgan.vigil-hayes@nau.edu::e61dfa12-c4e4-4b7d-8067-1d8fba8f333e" providerId="AD" clId="Web-{CD6735C9-4B76-4E11-8907-7DBEBBFCDBD5}" dt="2023-04-16T23:23:39.212" v="0"/>
          <pc:sldLayoutMkLst>
            <pc:docMk/>
            <pc:sldMasterMk cId="246352118" sldId="2147483660"/>
            <pc:sldLayoutMk cId="3898381292" sldId="2147483665"/>
          </pc:sldLayoutMkLst>
        </pc:sldLayoutChg>
        <pc:sldLayoutChg chg="add">
          <pc:chgData name="Morgan Vigil-Hayes" userId="S::morgan.vigil-hayes@nau.edu::e61dfa12-c4e4-4b7d-8067-1d8fba8f333e" providerId="AD" clId="Web-{CD6735C9-4B76-4E11-8907-7DBEBBFCDBD5}" dt="2023-04-16T23:23:39.212" v="0"/>
          <pc:sldLayoutMkLst>
            <pc:docMk/>
            <pc:sldMasterMk cId="246352118" sldId="2147483660"/>
            <pc:sldLayoutMk cId="3698572617" sldId="2147483666"/>
          </pc:sldLayoutMkLst>
        </pc:sldLayoutChg>
        <pc:sldLayoutChg chg="add">
          <pc:chgData name="Morgan Vigil-Hayes" userId="S::morgan.vigil-hayes@nau.edu::e61dfa12-c4e4-4b7d-8067-1d8fba8f333e" providerId="AD" clId="Web-{CD6735C9-4B76-4E11-8907-7DBEBBFCDBD5}" dt="2023-04-16T23:23:39.212" v="0"/>
          <pc:sldLayoutMkLst>
            <pc:docMk/>
            <pc:sldMasterMk cId="246352118" sldId="2147483660"/>
            <pc:sldLayoutMk cId="2739662909" sldId="2147483667"/>
          </pc:sldLayoutMkLst>
        </pc:sldLayoutChg>
        <pc:sldLayoutChg chg="add">
          <pc:chgData name="Morgan Vigil-Hayes" userId="S::morgan.vigil-hayes@nau.edu::e61dfa12-c4e4-4b7d-8067-1d8fba8f333e" providerId="AD" clId="Web-{CD6735C9-4B76-4E11-8907-7DBEBBFCDBD5}" dt="2023-04-16T23:23:39.212" v="0"/>
          <pc:sldLayoutMkLst>
            <pc:docMk/>
            <pc:sldMasterMk cId="246352118" sldId="2147483660"/>
            <pc:sldLayoutMk cId="3939627313" sldId="2147483668"/>
          </pc:sldLayoutMkLst>
        </pc:sldLayoutChg>
        <pc:sldLayoutChg chg="add">
          <pc:chgData name="Morgan Vigil-Hayes" userId="S::morgan.vigil-hayes@nau.edu::e61dfa12-c4e4-4b7d-8067-1d8fba8f333e" providerId="AD" clId="Web-{CD6735C9-4B76-4E11-8907-7DBEBBFCDBD5}" dt="2023-04-16T23:23:39.212" v="0"/>
          <pc:sldLayoutMkLst>
            <pc:docMk/>
            <pc:sldMasterMk cId="246352118" sldId="2147483660"/>
            <pc:sldLayoutMk cId="120825979" sldId="2147483669"/>
          </pc:sldLayoutMkLst>
        </pc:sldLayoutChg>
        <pc:sldLayoutChg chg="add">
          <pc:chgData name="Morgan Vigil-Hayes" userId="S::morgan.vigil-hayes@nau.edu::e61dfa12-c4e4-4b7d-8067-1d8fba8f333e" providerId="AD" clId="Web-{CD6735C9-4B76-4E11-8907-7DBEBBFCDBD5}" dt="2023-04-16T23:23:39.212" v="0"/>
          <pc:sldLayoutMkLst>
            <pc:docMk/>
            <pc:sldMasterMk cId="246352118" sldId="2147483660"/>
            <pc:sldLayoutMk cId="1621689302" sldId="2147483670"/>
          </pc:sldLayoutMkLst>
        </pc:sldLayoutChg>
        <pc:sldLayoutChg chg="add">
          <pc:chgData name="Morgan Vigil-Hayes" userId="S::morgan.vigil-hayes@nau.edu::e61dfa12-c4e4-4b7d-8067-1d8fba8f333e" providerId="AD" clId="Web-{CD6735C9-4B76-4E11-8907-7DBEBBFCDBD5}" dt="2023-04-16T23:23:39.212" v="0"/>
          <pc:sldLayoutMkLst>
            <pc:docMk/>
            <pc:sldMasterMk cId="246352118" sldId="2147483660"/>
            <pc:sldLayoutMk cId="1056569184" sldId="2147483671"/>
          </pc:sldLayoutMkLst>
        </pc:sldLayoutChg>
      </pc:sldMasterChg>
    </pc:docChg>
  </pc:docChgLst>
  <pc:docChgLst>
    <pc:chgData name="Morgan Vigil-Hayes" userId="S::morgan.vigil-hayes@nau.edu::e61dfa12-c4e4-4b7d-8067-1d8fba8f333e" providerId="AD" clId="Web-{E7029D47-FCF2-4A14-A3CD-840F6417366A}"/>
    <pc:docChg chg="modSld">
      <pc:chgData name="Morgan Vigil-Hayes" userId="S::morgan.vigil-hayes@nau.edu::e61dfa12-c4e4-4b7d-8067-1d8fba8f333e" providerId="AD" clId="Web-{E7029D47-FCF2-4A14-A3CD-840F6417366A}" dt="2023-04-12T19:32:15.430" v="174"/>
      <pc:docMkLst>
        <pc:docMk/>
      </pc:docMkLst>
      <pc:sldChg chg="addSp delSp modSp">
        <pc:chgData name="Morgan Vigil-Hayes" userId="S::morgan.vigil-hayes@nau.edu::e61dfa12-c4e4-4b7d-8067-1d8fba8f333e" providerId="AD" clId="Web-{E7029D47-FCF2-4A14-A3CD-840F6417366A}" dt="2023-04-12T19:25:20.882" v="113" actId="14100"/>
        <pc:sldMkLst>
          <pc:docMk/>
          <pc:sldMk cId="1192679512" sldId="262"/>
        </pc:sldMkLst>
        <pc:spChg chg="del">
          <ac:chgData name="Morgan Vigil-Hayes" userId="S::morgan.vigil-hayes@nau.edu::e61dfa12-c4e4-4b7d-8067-1d8fba8f333e" providerId="AD" clId="Web-{E7029D47-FCF2-4A14-A3CD-840F6417366A}" dt="2023-04-12T19:17:32.144" v="87"/>
          <ac:spMkLst>
            <pc:docMk/>
            <pc:sldMk cId="1192679512" sldId="262"/>
            <ac:spMk id="3" creationId="{CE9C4FAA-D19D-F3CB-A0E0-51C502A368F6}"/>
          </ac:spMkLst>
        </pc:spChg>
        <pc:spChg chg="del">
          <ac:chgData name="Morgan Vigil-Hayes" userId="S::morgan.vigil-hayes@nau.edu::e61dfa12-c4e4-4b7d-8067-1d8fba8f333e" providerId="AD" clId="Web-{E7029D47-FCF2-4A14-A3CD-840F6417366A}" dt="2023-04-12T19:25:06.912" v="112"/>
          <ac:spMkLst>
            <pc:docMk/>
            <pc:sldMk cId="1192679512" sldId="262"/>
            <ac:spMk id="4" creationId="{EBC4BCBF-FF46-DA34-F36E-667132B21E45}"/>
          </ac:spMkLst>
        </pc:spChg>
        <pc:spChg chg="mod">
          <ac:chgData name="Morgan Vigil-Hayes" userId="S::morgan.vigil-hayes@nau.edu::e61dfa12-c4e4-4b7d-8067-1d8fba8f333e" providerId="AD" clId="Web-{E7029D47-FCF2-4A14-A3CD-840F6417366A}" dt="2023-04-12T19:24:05.129" v="102" actId="14100"/>
          <ac:spMkLst>
            <pc:docMk/>
            <pc:sldMk cId="1192679512" sldId="262"/>
            <ac:spMk id="8" creationId="{59EDF174-5FE1-6ABB-1BCD-525C75840DCF}"/>
          </ac:spMkLst>
        </pc:spChg>
        <pc:picChg chg="add mod ord">
          <ac:chgData name="Morgan Vigil-Hayes" userId="S::morgan.vigil-hayes@nau.edu::e61dfa12-c4e4-4b7d-8067-1d8fba8f333e" providerId="AD" clId="Web-{E7029D47-FCF2-4A14-A3CD-840F6417366A}" dt="2023-04-12T19:25:20.882" v="113" actId="14100"/>
          <ac:picMkLst>
            <pc:docMk/>
            <pc:sldMk cId="1192679512" sldId="262"/>
            <ac:picMk id="2" creationId="{D9246A42-8F29-3FD7-6CD2-C4347B326C56}"/>
          </ac:picMkLst>
        </pc:picChg>
      </pc:sldChg>
      <pc:sldChg chg="modSp">
        <pc:chgData name="Morgan Vigil-Hayes" userId="S::morgan.vigil-hayes@nau.edu::e61dfa12-c4e4-4b7d-8067-1d8fba8f333e" providerId="AD" clId="Web-{E7029D47-FCF2-4A14-A3CD-840F6417366A}" dt="2023-04-12T19:04:28.189" v="13" actId="20577"/>
        <pc:sldMkLst>
          <pc:docMk/>
          <pc:sldMk cId="1964090256" sldId="268"/>
        </pc:sldMkLst>
        <pc:spChg chg="mod">
          <ac:chgData name="Morgan Vigil-Hayes" userId="S::morgan.vigil-hayes@nau.edu::e61dfa12-c4e4-4b7d-8067-1d8fba8f333e" providerId="AD" clId="Web-{E7029D47-FCF2-4A14-A3CD-840F6417366A}" dt="2023-04-12T19:04:28.189" v="13" actId="20577"/>
          <ac:spMkLst>
            <pc:docMk/>
            <pc:sldMk cId="1964090256" sldId="268"/>
            <ac:spMk id="17" creationId="{B48ABD7F-DFFC-29E8-C18D-2B4BB8B646F3}"/>
          </ac:spMkLst>
        </pc:spChg>
      </pc:sldChg>
      <pc:sldChg chg="modSp">
        <pc:chgData name="Morgan Vigil-Hayes" userId="S::morgan.vigil-hayes@nau.edu::e61dfa12-c4e4-4b7d-8067-1d8fba8f333e" providerId="AD" clId="Web-{E7029D47-FCF2-4A14-A3CD-840F6417366A}" dt="2023-04-12T19:32:15.430" v="174"/>
        <pc:sldMkLst>
          <pc:docMk/>
          <pc:sldMk cId="3623010475" sldId="385"/>
        </pc:sldMkLst>
        <pc:graphicFrameChg chg="mod modGraphic">
          <ac:chgData name="Morgan Vigil-Hayes" userId="S::morgan.vigil-hayes@nau.edu::e61dfa12-c4e4-4b7d-8067-1d8fba8f333e" providerId="AD" clId="Web-{E7029D47-FCF2-4A14-A3CD-840F6417366A}" dt="2023-04-12T19:32:15.430" v="174"/>
          <ac:graphicFrameMkLst>
            <pc:docMk/>
            <pc:sldMk cId="3623010475" sldId="385"/>
            <ac:graphicFrameMk id="12" creationId="{6267015E-E75B-C1C4-B0E2-0D93FE789D68}"/>
          </ac:graphicFrameMkLst>
        </pc:graphicFrameChg>
      </pc:sldChg>
      <pc:sldChg chg="delSp modSp">
        <pc:chgData name="Morgan Vigil-Hayes" userId="S::morgan.vigil-hayes@nau.edu::e61dfa12-c4e4-4b7d-8067-1d8fba8f333e" providerId="AD" clId="Web-{E7029D47-FCF2-4A14-A3CD-840F6417366A}" dt="2023-04-12T19:31:33.960" v="116" actId="1076"/>
        <pc:sldMkLst>
          <pc:docMk/>
          <pc:sldMk cId="996318088" sldId="386"/>
        </pc:sldMkLst>
        <pc:spChg chg="mod">
          <ac:chgData name="Morgan Vigil-Hayes" userId="S::morgan.vigil-hayes@nau.edu::e61dfa12-c4e4-4b7d-8067-1d8fba8f333e" providerId="AD" clId="Web-{E7029D47-FCF2-4A14-A3CD-840F6417366A}" dt="2023-04-12T19:31:18.490" v="114" actId="20577"/>
          <ac:spMkLst>
            <pc:docMk/>
            <pc:sldMk cId="996318088" sldId="386"/>
            <ac:spMk id="5" creationId="{95C674F0-4F70-13F1-AE83-2E85D5A979B0}"/>
          </ac:spMkLst>
        </pc:spChg>
        <pc:spChg chg="del">
          <ac:chgData name="Morgan Vigil-Hayes" userId="S::morgan.vigil-hayes@nau.edu::e61dfa12-c4e4-4b7d-8067-1d8fba8f333e" providerId="AD" clId="Web-{E7029D47-FCF2-4A14-A3CD-840F6417366A}" dt="2023-04-12T19:31:23.897" v="115"/>
          <ac:spMkLst>
            <pc:docMk/>
            <pc:sldMk cId="996318088" sldId="386"/>
            <ac:spMk id="7" creationId="{8432EB33-1798-8277-93C0-4F4B7817C094}"/>
          </ac:spMkLst>
        </pc:spChg>
        <pc:spChg chg="mod">
          <ac:chgData name="Morgan Vigil-Hayes" userId="S::morgan.vigil-hayes@nau.edu::e61dfa12-c4e4-4b7d-8067-1d8fba8f333e" providerId="AD" clId="Web-{E7029D47-FCF2-4A14-A3CD-840F6417366A}" dt="2023-04-12T19:15:30.342" v="65" actId="1076"/>
          <ac:spMkLst>
            <pc:docMk/>
            <pc:sldMk cId="996318088" sldId="386"/>
            <ac:spMk id="8" creationId="{78ADA72D-9956-CE15-2DB0-964084817BF9}"/>
          </ac:spMkLst>
        </pc:spChg>
        <pc:spChg chg="mod">
          <ac:chgData name="Morgan Vigil-Hayes" userId="S::morgan.vigil-hayes@nau.edu::e61dfa12-c4e4-4b7d-8067-1d8fba8f333e" providerId="AD" clId="Web-{E7029D47-FCF2-4A14-A3CD-840F6417366A}" dt="2023-04-12T19:31:33.960" v="116" actId="1076"/>
          <ac:spMkLst>
            <pc:docMk/>
            <pc:sldMk cId="996318088" sldId="386"/>
            <ac:spMk id="10" creationId="{577AB915-C1FB-32F0-C402-DBFD979961B3}"/>
          </ac:spMkLst>
        </pc:spChg>
        <pc:picChg chg="del">
          <ac:chgData name="Morgan Vigil-Hayes" userId="S::morgan.vigil-hayes@nau.edu::e61dfa12-c4e4-4b7d-8067-1d8fba8f333e" providerId="AD" clId="Web-{E7029D47-FCF2-4A14-A3CD-840F6417366A}" dt="2023-04-12T19:14:18.370" v="47"/>
          <ac:picMkLst>
            <pc:docMk/>
            <pc:sldMk cId="996318088" sldId="386"/>
            <ac:picMk id="12" creationId="{4A808398-6053-6A3A-B63E-41F5920EBBBF}"/>
          </ac:picMkLst>
        </pc:picChg>
      </pc:sldChg>
      <pc:sldChg chg="modSp">
        <pc:chgData name="Morgan Vigil-Hayes" userId="S::morgan.vigil-hayes@nau.edu::e61dfa12-c4e4-4b7d-8067-1d8fba8f333e" providerId="AD" clId="Web-{E7029D47-FCF2-4A14-A3CD-840F6417366A}" dt="2023-04-12T19:17:28.893" v="86" actId="20577"/>
        <pc:sldMkLst>
          <pc:docMk/>
          <pc:sldMk cId="1432505296" sldId="387"/>
        </pc:sldMkLst>
        <pc:spChg chg="mod">
          <ac:chgData name="Morgan Vigil-Hayes" userId="S::morgan.vigil-hayes@nau.edu::e61dfa12-c4e4-4b7d-8067-1d8fba8f333e" providerId="AD" clId="Web-{E7029D47-FCF2-4A14-A3CD-840F6417366A}" dt="2023-04-12T19:17:28.893" v="86" actId="20577"/>
          <ac:spMkLst>
            <pc:docMk/>
            <pc:sldMk cId="1432505296" sldId="387"/>
            <ac:spMk id="2" creationId="{565CD8CE-C1B9-7843-2EBE-3912715CBAE6}"/>
          </ac:spMkLst>
        </pc:spChg>
      </pc:sldChg>
    </pc:docChg>
  </pc:docChgLst>
  <pc:docChgLst>
    <pc:chgData name="Morgan Vigil-Hayes" userId="S::morgan.vigil-hayes@nau.edu::e61dfa12-c4e4-4b7d-8067-1d8fba8f333e" providerId="AD" clId="Web-{BC82EF1B-A397-4960-9B59-A9CAE32C97D4}"/>
    <pc:docChg chg="modSld">
      <pc:chgData name="Morgan Vigil-Hayes" userId="S::morgan.vigil-hayes@nau.edu::e61dfa12-c4e4-4b7d-8067-1d8fba8f333e" providerId="AD" clId="Web-{BC82EF1B-A397-4960-9B59-A9CAE32C97D4}" dt="2023-04-16T23:19:19.150" v="492" actId="20577"/>
      <pc:docMkLst>
        <pc:docMk/>
      </pc:docMkLst>
      <pc:sldChg chg="addSp modSp">
        <pc:chgData name="Morgan Vigil-Hayes" userId="S::morgan.vigil-hayes@nau.edu::e61dfa12-c4e4-4b7d-8067-1d8fba8f333e" providerId="AD" clId="Web-{BC82EF1B-A397-4960-9B59-A9CAE32C97D4}" dt="2023-04-16T23:19:19.150" v="492" actId="20577"/>
        <pc:sldMkLst>
          <pc:docMk/>
          <pc:sldMk cId="3023066763" sldId="388"/>
        </pc:sldMkLst>
        <pc:spChg chg="add mod">
          <ac:chgData name="Morgan Vigil-Hayes" userId="S::morgan.vigil-hayes@nau.edu::e61dfa12-c4e4-4b7d-8067-1d8fba8f333e" providerId="AD" clId="Web-{BC82EF1B-A397-4960-9B59-A9CAE32C97D4}" dt="2023-04-16T23:19:19.150" v="492" actId="20577"/>
          <ac:spMkLst>
            <pc:docMk/>
            <pc:sldMk cId="3023066763" sldId="388"/>
            <ac:spMk id="2" creationId="{4E983767-BC7B-0F56-BF76-7ED9DE12CC16}"/>
          </ac:spMkLst>
        </pc:spChg>
      </pc:sldChg>
    </pc:docChg>
  </pc:docChgLst>
  <pc:docChgLst>
    <pc:chgData name="Jacob C Hagan" userId="08ae1f22-96ec-47c7-b690-535378cbf7df" providerId="ADAL" clId="{2772B5A7-2CA5-2744-B98F-07F1316F0A45}"/>
    <pc:docChg chg="modSld">
      <pc:chgData name="Jacob C Hagan" userId="08ae1f22-96ec-47c7-b690-535378cbf7df" providerId="ADAL" clId="{2772B5A7-2CA5-2744-B98F-07F1316F0A45}" dt="2023-04-15T00:29:03.549" v="4" actId="1076"/>
      <pc:docMkLst>
        <pc:docMk/>
      </pc:docMkLst>
      <pc:sldChg chg="addSp modSp mod modAnim">
        <pc:chgData name="Jacob C Hagan" userId="08ae1f22-96ec-47c7-b690-535378cbf7df" providerId="ADAL" clId="{2772B5A7-2CA5-2744-B98F-07F1316F0A45}" dt="2023-04-15T00:29:03.549" v="4" actId="1076"/>
        <pc:sldMkLst>
          <pc:docMk/>
          <pc:sldMk cId="996318088" sldId="386"/>
        </pc:sldMkLst>
        <pc:picChg chg="add mod">
          <ac:chgData name="Jacob C Hagan" userId="08ae1f22-96ec-47c7-b690-535378cbf7df" providerId="ADAL" clId="{2772B5A7-2CA5-2744-B98F-07F1316F0A45}" dt="2023-04-15T00:29:03.549" v="4" actId="1076"/>
          <ac:picMkLst>
            <pc:docMk/>
            <pc:sldMk cId="996318088" sldId="386"/>
            <ac:picMk id="2" creationId="{F937E7D3-A003-EEE2-144D-2D161F36F545}"/>
          </ac:picMkLst>
        </pc:picChg>
      </pc:sldChg>
    </pc:docChg>
  </pc:docChgLst>
  <pc:docChgLst>
    <pc:chgData name="Morgan Vigil-Hayes" userId="S::morgan.vigil-hayes@nau.edu::e61dfa12-c4e4-4b7d-8067-1d8fba8f333e" providerId="AD" clId="Web-{CF3E164C-3F7B-45F9-87E6-5348F4D7DB8B}"/>
    <pc:docChg chg="modSld">
      <pc:chgData name="Morgan Vigil-Hayes" userId="S::morgan.vigil-hayes@nau.edu::e61dfa12-c4e4-4b7d-8067-1d8fba8f333e" providerId="AD" clId="Web-{CF3E164C-3F7B-45F9-87E6-5348F4D7DB8B}" dt="2023-04-26T14:53:56.078" v="33" actId="20577"/>
      <pc:docMkLst>
        <pc:docMk/>
      </pc:docMkLst>
      <pc:sldChg chg="modSp">
        <pc:chgData name="Morgan Vigil-Hayes" userId="S::morgan.vigil-hayes@nau.edu::e61dfa12-c4e4-4b7d-8067-1d8fba8f333e" providerId="AD" clId="Web-{CF3E164C-3F7B-45F9-87E6-5348F4D7DB8B}" dt="2023-04-26T14:53:56.078" v="33" actId="20577"/>
        <pc:sldMkLst>
          <pc:docMk/>
          <pc:sldMk cId="4014885047" sldId="264"/>
        </pc:sldMkLst>
        <pc:spChg chg="mod">
          <ac:chgData name="Morgan Vigil-Hayes" userId="S::morgan.vigil-hayes@nau.edu::e61dfa12-c4e4-4b7d-8067-1d8fba8f333e" providerId="AD" clId="Web-{CF3E164C-3F7B-45F9-87E6-5348F4D7DB8B}" dt="2023-04-26T14:53:56.078" v="33" actId="20577"/>
          <ac:spMkLst>
            <pc:docMk/>
            <pc:sldMk cId="4014885047" sldId="264"/>
            <ac:spMk id="6" creationId="{2E92F713-65AE-156E-0258-59324D32CE4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AFCE00-A08F-F34C-8B2A-F2A1B097E4EE}" type="datetimeFigureOut">
              <a:rPr lang="en-US" smtClean="0"/>
              <a:t>11/2/23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F0EEC6-E699-EC40-B288-4BCFF47A83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659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233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401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888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455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1951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9723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6012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1299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EEC6-E699-EC40-B288-4BCFF47A838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145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36C5E-5FF5-844C-8C28-556FC7CDE8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44E89A-BD00-7D48-9534-79FE4BB9B5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D931C-A4FE-0743-918B-83B5D33DD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15937-9297-C346-8349-8EC6CF495847}" type="datetimeFigureOut">
              <a:rPr lang="en-US" smtClean="0"/>
              <a:t>11/2/23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CE29E-29AB-1C4C-A663-C9BCC7617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488E20-69B0-9D45-906E-A207873C0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107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EB113-833A-BA46-A4CA-DD3CDD81D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E2D8A7-B4B0-804E-A130-4BE3488109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AAE9D8-B92D-6948-9D71-2225347E9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15937-9297-C346-8349-8EC6CF495847}" type="datetimeFigureOut">
              <a:rPr lang="en-US" smtClean="0"/>
              <a:t>11/2/23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3FB218-BE31-ED45-BDF7-A73541C33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FA9250-5632-024D-8FB5-E1387B1FB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530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F55D22-0D02-3D48-BDE9-D8535FF6BF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5A95A0-52B5-624F-83C4-9B828D6827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DBBE00-EF3A-6F49-95C1-AF1836AEC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15937-9297-C346-8349-8EC6CF495847}" type="datetimeFigureOut">
              <a:rPr lang="en-US" smtClean="0"/>
              <a:t>11/2/23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F51921-ED5D-A540-9E21-61DB52B01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08A4B-7B7A-0844-8907-5CDD932B4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753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8C85E-29BE-2D49-B7F4-7232DA97C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281C2-9C39-FA41-81CE-A8CE1FB8E9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5C4349-8CC9-2747-82C4-B02A2A939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15937-9297-C346-8349-8EC6CF495847}" type="datetimeFigureOut">
              <a:rPr lang="en-US" smtClean="0"/>
              <a:t>11/2/23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73F8EB-DC9C-8E4C-8B60-E1A3569D0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B1857-D7CE-234E-8774-577371928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989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8FEB0-1A43-634E-95F9-E33A6EE27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B9A21-E4C4-9847-9AB6-F10863D304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86DDC-AD03-1A41-B5EB-1A144BE57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15937-9297-C346-8349-8EC6CF495847}" type="datetimeFigureOut">
              <a:rPr lang="en-US" smtClean="0"/>
              <a:t>11/2/23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37FFFF-479A-4F46-A169-60B08FF80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21059C-4693-AD45-8A26-282C67691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49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6852C-D0C2-994E-9749-9963D31B5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58DC13-7EBF-434F-9B35-46E5E8DCEE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D21D45-5814-8B43-B45B-89764E7EF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60EEE4-CDB2-BD4F-94A4-E3B7CDD67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15937-9297-C346-8349-8EC6CF495847}" type="datetimeFigureOut">
              <a:rPr lang="en-US" smtClean="0"/>
              <a:t>11/2/23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268527-E6F1-374D-B50D-6A3DA6EE8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74548-CAE4-2341-81D5-954CA9CF4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49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9FDF2-370F-4C4C-8D07-56A6D9936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3E9E48-4068-644E-B96B-07B2FC553A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36926-5BF4-2042-99E7-19D451453C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C96B7C-09EF-524A-B7B8-8B4B7A0BB2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FD6420-D0FB-B341-919A-C93F7F14B2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CCB34A-2DC1-FC49-A770-8CD7B72D4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15937-9297-C346-8349-8EC6CF495847}" type="datetimeFigureOut">
              <a:rPr lang="en-US" smtClean="0"/>
              <a:t>11/2/23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1C2A46-9D42-1340-88FC-9F827785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D51DF1-4A2E-5449-A4A0-D689395F1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187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25017-16AE-0F45-9B40-C174C5BC3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BE8F43-465F-2A43-A647-B19369BC4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15937-9297-C346-8349-8EC6CF495847}" type="datetimeFigureOut">
              <a:rPr lang="en-US" smtClean="0"/>
              <a:t>11/2/23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33172C-992F-EE45-B607-0D1C10808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0F40D2-CEC7-C847-9289-7FCF3B7D7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781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982E84-8062-074A-81FA-AD0852CD4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15937-9297-C346-8349-8EC6CF495847}" type="datetimeFigureOut">
              <a:rPr lang="en-US" smtClean="0"/>
              <a:t>11/2/23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FEB54F-B174-0343-8C7A-2520ABF74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DBD70-A3AC-F449-A95F-FE4186EA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949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7D8F-8292-A944-BC34-D24DA7B30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14488-9CB9-7849-8EB0-F3AFC5D62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D8F106-219A-9F40-923A-6B1BBF5392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C0A060-1157-7B44-910D-8CD656AB9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15937-9297-C346-8349-8EC6CF495847}" type="datetimeFigureOut">
              <a:rPr lang="en-US" smtClean="0"/>
              <a:t>11/2/23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1A16B1-FF42-1142-9862-B5DA2B3EF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AB7B2C-7A5E-EA43-A60F-17A94EA1A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750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F1F19-F29F-C24A-808B-1F8BAB5B4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F67541-FC6E-E442-AC37-2EB14B5FC2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2DAF99-0226-8F4A-A4B4-E846C25C7C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EFD726-B887-114A-9A4A-F79E99BBA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15937-9297-C346-8349-8EC6CF495847}" type="datetimeFigureOut">
              <a:rPr lang="en-US" smtClean="0"/>
              <a:t>11/2/23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317FDA-6EB7-B749-AC73-13A015CF4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408DF2-E29F-FF4B-8CFC-BB8438FA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66F6-F931-CC42-835D-68601A0A4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02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9538A6-B924-0D46-A900-260F873EA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6C3FC8-B71E-D944-BCF7-E6D3630901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F8CA6B-08D5-A343-8858-F924E3790A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315937-9297-C346-8349-8EC6CF495847}" type="datetimeFigureOut">
              <a:rPr lang="en-US" smtClean="0"/>
              <a:t>11/2/23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394070-0D40-7E40-A316-7937BF37AD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3FB5A-C7A9-0C44-B658-427ABBA781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166F6-F931-CC42-835D-68601A0A4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47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0.jpe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9.pn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5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nsf.gov/awardsearch/showAward?AWD_ID=2120484&amp;HistoricalAwards=false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rtifact">
            <a:extLst>
              <a:ext uri="{FF2B5EF4-FFF2-40B4-BE49-F238E27FC236}">
                <a16:creationId xmlns:a16="http://schemas.microsoft.com/office/drawing/2014/main" id="{0E43C65F-5EB8-593D-1581-06102CB221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pic>
        <p:nvPicPr>
          <p:cNvPr id="12" name="Figure" descr="NAU: Northern Arizona University.">
            <a:extLst>
              <a:ext uri="{FF2B5EF4-FFF2-40B4-BE49-F238E27FC236}">
                <a16:creationId xmlns:a16="http://schemas.microsoft.com/office/drawing/2014/main" id="{A8B0D61F-16B3-774E-AA6C-80DC2AF131F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840654" y="6128071"/>
            <a:ext cx="6510693" cy="322793"/>
          </a:xfrm>
          <a:prstGeom prst="rect">
            <a:avLst/>
          </a:prstGeom>
        </p:spPr>
      </p:pic>
      <p:sp>
        <p:nvSpPr>
          <p:cNvPr id="2" name="H1">
            <a:extLst>
              <a:ext uri="{FF2B5EF4-FFF2-40B4-BE49-F238E27FC236}">
                <a16:creationId xmlns:a16="http://schemas.microsoft.com/office/drawing/2014/main" id="{9B50D50C-EE1C-F542-BF61-736210620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0619" y="987231"/>
            <a:ext cx="9144000" cy="1445787"/>
          </a:xfrm>
        </p:spPr>
        <p:txBody>
          <a:bodyPr anchor="ctr">
            <a:noAutofit/>
          </a:bodyPr>
          <a:lstStyle/>
          <a:p>
            <a:pPr algn="l"/>
            <a:r>
              <a:rPr lang="en-US" sz="7200" b="1" dirty="0">
                <a:solidFill>
                  <a:srgbClr val="F8B700"/>
                </a:solidFill>
                <a:latin typeface="Arial" panose="020B0604020202020204" pitchFamily="34" charset="0"/>
              </a:rPr>
              <a:t>DISCOVER</a:t>
            </a:r>
            <a:endParaRPr lang="en-US" sz="4000" dirty="0">
              <a:solidFill>
                <a:srgbClr val="F8B700"/>
              </a:solidFill>
            </a:endParaRPr>
          </a:p>
        </p:txBody>
      </p:sp>
      <p:sp>
        <p:nvSpPr>
          <p:cNvPr id="7" name="H2">
            <a:extLst>
              <a:ext uri="{FF2B5EF4-FFF2-40B4-BE49-F238E27FC236}">
                <a16:creationId xmlns:a16="http://schemas.microsoft.com/office/drawing/2014/main" id="{D15E5935-7826-A781-7B22-8B808BEB773B}"/>
              </a:ext>
            </a:extLst>
          </p:cNvPr>
          <p:cNvSpPr txBox="1"/>
          <p:nvPr/>
        </p:nvSpPr>
        <p:spPr>
          <a:xfrm>
            <a:off x="3560619" y="2071179"/>
            <a:ext cx="73286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Distributed Sensing &amp; Computing</a:t>
            </a:r>
          </a:p>
          <a:p>
            <a:r>
              <a:rPr lang="en-US" sz="360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Over Sparse Environments</a:t>
            </a:r>
            <a:endParaRPr lang="en-US" sz="3600"/>
          </a:p>
        </p:txBody>
      </p:sp>
      <p:pic>
        <p:nvPicPr>
          <p:cNvPr id="3" name="Picture 2" descr="Shape, arrow&#10;&#10;Description automatically generated with medium confidence">
            <a:extLst>
              <a:ext uri="{FF2B5EF4-FFF2-40B4-BE49-F238E27FC236}">
                <a16:creationId xmlns:a16="http://schemas.microsoft.com/office/drawing/2014/main" id="{FC0335FD-66AF-52CC-83FD-2E98DB841D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134" y="3183791"/>
            <a:ext cx="1906608" cy="1906608"/>
          </a:xfrm>
          <a:prstGeom prst="rect">
            <a:avLst/>
          </a:prstGeom>
        </p:spPr>
      </p:pic>
      <p:pic>
        <p:nvPicPr>
          <p:cNvPr id="5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48A338C-B5D2-306D-C3A8-91FBF9B56C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134" y="2433018"/>
            <a:ext cx="1906608" cy="4766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92F713-65AE-156E-0258-59324D32CE4F}"/>
              </a:ext>
            </a:extLst>
          </p:cNvPr>
          <p:cNvSpPr txBox="1"/>
          <p:nvPr/>
        </p:nvSpPr>
        <p:spPr>
          <a:xfrm>
            <a:off x="3560619" y="3296293"/>
            <a:ext cx="8074333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dirty="0">
                <a:solidFill>
                  <a:srgbClr val="F8B700"/>
                </a:solidFill>
                <a:latin typeface="Arial" panose="020B0604020202020204" pitchFamily="34" charset="0"/>
                <a:ea typeface="Baskerville" panose="02020502070401020303" pitchFamily="18" charset="0"/>
                <a:cs typeface="Arial" panose="020B0604020202020204" pitchFamily="34" charset="0"/>
              </a:rPr>
              <a:t>Presented for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NSF PI Meeting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November 6-7, 2023</a:t>
            </a: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rgbClr val="F8B70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Presented by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Morgan Vigil-Hayes, PhD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Co-PI; NAU</a:t>
            </a: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8850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rtifact">
            <a:extLst>
              <a:ext uri="{FF2B5EF4-FFF2-40B4-BE49-F238E27FC236}">
                <a16:creationId xmlns:a16="http://schemas.microsoft.com/office/drawing/2014/main" id="{66DB89B9-58E9-F175-F062-1536B0944E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pic>
        <p:nvPicPr>
          <p:cNvPr id="21" name="Picture 20" descr="Shape, arrow&#10;&#10;Description automatically generated with medium confidence">
            <a:extLst>
              <a:ext uri="{FF2B5EF4-FFF2-40B4-BE49-F238E27FC236}">
                <a16:creationId xmlns:a16="http://schemas.microsoft.com/office/drawing/2014/main" id="{3FEFFB0D-CD9D-4B46-B229-4E641BAE5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8807" y="4689069"/>
            <a:ext cx="1923143" cy="1923143"/>
          </a:xfrm>
          <a:prstGeom prst="rect">
            <a:avLst/>
          </a:prstGeom>
        </p:spPr>
      </p:pic>
      <p:pic>
        <p:nvPicPr>
          <p:cNvPr id="10" name="Picture 10" descr="A picture containing sky, outdoor, ground, field&#10;&#10;Description automatically generated">
            <a:extLst>
              <a:ext uri="{FF2B5EF4-FFF2-40B4-BE49-F238E27FC236}">
                <a16:creationId xmlns:a16="http://schemas.microsoft.com/office/drawing/2014/main" id="{0B7C0EB7-909D-405E-AA24-F6054D11CC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384426" y="1118038"/>
            <a:ext cx="3040118" cy="232278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8F37D10-B969-CA4D-8FAA-6CB815ADB135}"/>
              </a:ext>
            </a:extLst>
          </p:cNvPr>
          <p:cNvSpPr txBox="1"/>
          <p:nvPr/>
        </p:nvSpPr>
        <p:spPr>
          <a:xfrm>
            <a:off x="507125" y="1628772"/>
            <a:ext cx="568387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600">
                <a:cs typeface="Calibri"/>
              </a:rPr>
              <a:t>Approx. 1 Acre of Desert Grassland / Pine Seedling Plantation</a:t>
            </a:r>
            <a:endParaRPr lang="en-US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sz="1600">
                <a:cs typeface="Calibri"/>
              </a:rPr>
              <a:t>Immediate Access from NTU Science Building with 5' fence </a:t>
            </a:r>
            <a:endParaRPr lang="en-US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sz="1600">
                <a:cs typeface="Calibri"/>
              </a:rPr>
              <a:t>Solar Power (100W 400A-Hr), and Network Access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2AAA1D0-C4A3-4025-983B-8FE233165A33}"/>
              </a:ext>
            </a:extLst>
          </p:cNvPr>
          <p:cNvCxnSpPr/>
          <p:nvPr/>
        </p:nvCxnSpPr>
        <p:spPr>
          <a:xfrm flipH="1">
            <a:off x="1622906" y="3021402"/>
            <a:ext cx="275327" cy="40759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0A50C78-471A-427D-959B-3CD90679DE4D}"/>
              </a:ext>
            </a:extLst>
          </p:cNvPr>
          <p:cNvSpPr txBox="1"/>
          <p:nvPr/>
        </p:nvSpPr>
        <p:spPr>
          <a:xfrm>
            <a:off x="1534886" y="2644795"/>
            <a:ext cx="82907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</a:rPr>
              <a:t>SICCS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19E6C8-3170-934B-8EA6-0D81FF5AA763}"/>
              </a:ext>
            </a:extLst>
          </p:cNvPr>
          <p:cNvSpPr txBox="1"/>
          <p:nvPr/>
        </p:nvSpPr>
        <p:spPr>
          <a:xfrm>
            <a:off x="4067895" y="2652070"/>
            <a:ext cx="82907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</a:rPr>
              <a:t>ITS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8E6BF70-E724-954F-8F15-7C6C84E31CA9}"/>
              </a:ext>
            </a:extLst>
          </p:cNvPr>
          <p:cNvCxnSpPr>
            <a:cxnSpLocks/>
          </p:cNvCxnSpPr>
          <p:nvPr/>
        </p:nvCxnSpPr>
        <p:spPr>
          <a:xfrm flipH="1">
            <a:off x="2301197" y="3025491"/>
            <a:ext cx="1928625" cy="83457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7A6D994-D6B0-934A-B257-B20A62DA3BB0}"/>
              </a:ext>
            </a:extLst>
          </p:cNvPr>
          <p:cNvCxnSpPr>
            <a:cxnSpLocks/>
          </p:cNvCxnSpPr>
          <p:nvPr/>
        </p:nvCxnSpPr>
        <p:spPr>
          <a:xfrm flipH="1">
            <a:off x="4153191" y="3032766"/>
            <a:ext cx="76632" cy="83865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Picture 9" descr="Map&#10;&#10;Description automatically generated">
            <a:extLst>
              <a:ext uri="{FF2B5EF4-FFF2-40B4-BE49-F238E27FC236}">
                <a16:creationId xmlns:a16="http://schemas.microsoft.com/office/drawing/2014/main" id="{9AE0DB6E-C650-42BB-9F03-5E94C7C350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125" y="2640889"/>
            <a:ext cx="5699234" cy="3730843"/>
          </a:xfrm>
          <a:prstGeom prst="rect">
            <a:avLst/>
          </a:prstGeom>
        </p:spPr>
      </p:pic>
      <p:pic>
        <p:nvPicPr>
          <p:cNvPr id="11" name="Picture 18" descr="A picture containing sky, outdoor, antenna, cloudy&#10;&#10;Description automatically generated">
            <a:extLst>
              <a:ext uri="{FF2B5EF4-FFF2-40B4-BE49-F238E27FC236}">
                <a16:creationId xmlns:a16="http://schemas.microsoft.com/office/drawing/2014/main" id="{11D4327B-6D08-4739-897C-725F238A5A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571389" y="2839105"/>
            <a:ext cx="3276601" cy="2427890"/>
          </a:xfrm>
          <a:prstGeom prst="rect">
            <a:avLst/>
          </a:prstGeom>
        </p:spPr>
      </p:pic>
      <p:pic>
        <p:nvPicPr>
          <p:cNvPr id="19" name="Picture 19" descr="A picture containing outdoor, sky, ground, plant&#10;&#10;Description automatically generated">
            <a:extLst>
              <a:ext uri="{FF2B5EF4-FFF2-40B4-BE49-F238E27FC236}">
                <a16:creationId xmlns:a16="http://schemas.microsoft.com/office/drawing/2014/main" id="{8087BACF-9F2D-4244-B438-D01EDB3968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071040" y="3892771"/>
            <a:ext cx="3026979" cy="2257096"/>
          </a:xfrm>
          <a:prstGeom prst="rect">
            <a:avLst/>
          </a:prstGeom>
        </p:spPr>
      </p:pic>
      <p:sp>
        <p:nvSpPr>
          <p:cNvPr id="8" name="H1">
            <a:extLst>
              <a:ext uri="{FF2B5EF4-FFF2-40B4-BE49-F238E27FC236}">
                <a16:creationId xmlns:a16="http://schemas.microsoft.com/office/drawing/2014/main" id="{64378769-9690-3CC4-6858-7BE9B76A5EB4}"/>
              </a:ext>
            </a:extLst>
          </p:cNvPr>
          <p:cNvSpPr txBox="1">
            <a:spLocks/>
          </p:cNvSpPr>
          <p:nvPr/>
        </p:nvSpPr>
        <p:spPr>
          <a:xfrm>
            <a:off x="833405" y="401433"/>
            <a:ext cx="10515600" cy="7049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</a:rPr>
              <a:t>NTU Site</a:t>
            </a:r>
            <a:endParaRPr lang="en-US" sz="5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136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F679AB5F-4DBE-48F4-80EE-81D91A8E42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3664" y="1954228"/>
            <a:ext cx="4797372" cy="360071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C55A6E-8207-4CA0-BB8C-D6CD0647EFFE}"/>
              </a:ext>
            </a:extLst>
          </p:cNvPr>
          <p:cNvSpPr txBox="1"/>
          <p:nvPr/>
        </p:nvSpPr>
        <p:spPr>
          <a:xfrm>
            <a:off x="570964" y="1606908"/>
            <a:ext cx="6221183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600">
                <a:cs typeface="Calibri"/>
              </a:rPr>
              <a:t>Four acres of open, flat land  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 sz="1600">
                <a:cs typeface="Calibri"/>
              </a:rPr>
              <a:t>Seven acres of wooded land</a:t>
            </a:r>
          </a:p>
          <a:p>
            <a:pPr marL="171450" indent="-171450">
              <a:buFont typeface="Arial"/>
              <a:buChar char="•"/>
            </a:pPr>
            <a:r>
              <a:rPr lang="en-US" sz="1600">
                <a:cs typeface="Calibri"/>
              </a:rPr>
              <a:t>On-site storage and power access available</a:t>
            </a:r>
          </a:p>
          <a:p>
            <a:pPr marL="171450" indent="-171450">
              <a:buFont typeface="Arial"/>
              <a:buChar char="•"/>
            </a:pPr>
            <a:r>
              <a:rPr lang="en-US" sz="1600">
                <a:ea typeface="+mn-lt"/>
                <a:cs typeface="+mn-lt"/>
              </a:rPr>
              <a:t>Flight Test for Coverage Mapping, Exploring Possibilities with Clemson ITS for Extended Coverage, including Rooftop AP with Directional Antenna [Limit 30dB], and Meshed AP, Exploring other technologies such as  LTE-hot-spotting</a:t>
            </a:r>
            <a:endParaRPr lang="en-US" sz="1600">
              <a:cs typeface="Calibri"/>
            </a:endParaRPr>
          </a:p>
          <a:p>
            <a:pPr marL="171450" indent="-171450">
              <a:buFont typeface="Arial"/>
              <a:buChar char="•"/>
            </a:pPr>
            <a:endParaRPr lang="en-US" sz="1600">
              <a:cs typeface="Calibri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AF4FB935-B97D-4673-8A66-934B0EE86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964" y="3461679"/>
            <a:ext cx="5834129" cy="27679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718D6B-3219-414F-BC93-C02E3F44C5C1}"/>
              </a:ext>
            </a:extLst>
          </p:cNvPr>
          <p:cNvSpPr txBox="1"/>
          <p:nvPr/>
        </p:nvSpPr>
        <p:spPr>
          <a:xfrm>
            <a:off x="624625" y="6259133"/>
            <a:ext cx="586632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/>
              <a:t>Clemson Advanced Materials Research Park, Anderson, SC (10 miles to main campus)</a:t>
            </a:r>
            <a:r>
              <a:rPr lang="en-US" sz="1400">
                <a:cs typeface="Calibri"/>
              </a:rPr>
              <a:t>​</a:t>
            </a:r>
            <a:endParaRPr lang="en-US" sz="1400"/>
          </a:p>
        </p:txBody>
      </p:sp>
      <p:pic>
        <p:nvPicPr>
          <p:cNvPr id="9" name="Artifact">
            <a:extLst>
              <a:ext uri="{FF2B5EF4-FFF2-40B4-BE49-F238E27FC236}">
                <a16:creationId xmlns:a16="http://schemas.microsoft.com/office/drawing/2014/main" id="{9C39ADA2-3217-90A3-1CB9-A6F21DD903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10" name="H1">
            <a:extLst>
              <a:ext uri="{FF2B5EF4-FFF2-40B4-BE49-F238E27FC236}">
                <a16:creationId xmlns:a16="http://schemas.microsoft.com/office/drawing/2014/main" id="{2D488403-92AD-CFA0-5CB8-D012A74396B1}"/>
              </a:ext>
            </a:extLst>
          </p:cNvPr>
          <p:cNvSpPr txBox="1">
            <a:spLocks/>
          </p:cNvSpPr>
          <p:nvPr/>
        </p:nvSpPr>
        <p:spPr>
          <a:xfrm>
            <a:off x="833405" y="401433"/>
            <a:ext cx="10515600" cy="7049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</a:rPr>
              <a:t>Clemson Site</a:t>
            </a:r>
            <a:endParaRPr lang="en-US" sz="5400">
              <a:solidFill>
                <a:schemeClr val="bg1"/>
              </a:solidFill>
            </a:endParaRPr>
          </a:p>
        </p:txBody>
      </p:sp>
      <p:pic>
        <p:nvPicPr>
          <p:cNvPr id="11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E6BE3925-2B67-B10A-3273-8E982C5B60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5900" y="5686356"/>
            <a:ext cx="3655136" cy="91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9260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rtifact">
            <a:extLst>
              <a:ext uri="{FF2B5EF4-FFF2-40B4-BE49-F238E27FC236}">
                <a16:creationId xmlns:a16="http://schemas.microsoft.com/office/drawing/2014/main" id="{950732E9-CDDB-1F5B-7D4C-AA2E8AEF6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15" name="H1">
            <a:extLst>
              <a:ext uri="{FF2B5EF4-FFF2-40B4-BE49-F238E27FC236}">
                <a16:creationId xmlns:a16="http://schemas.microsoft.com/office/drawing/2014/main" id="{4E622787-5874-4B81-9829-EDD6701EE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401433"/>
            <a:ext cx="10515600" cy="704918"/>
          </a:xfrm>
        </p:spPr>
        <p:txBody>
          <a:bodyPr>
            <a:no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</a:rPr>
              <a:t>DISCOVER Infrastructure </a:t>
            </a:r>
            <a:endParaRPr lang="en-US" sz="5400">
              <a:solidFill>
                <a:schemeClr val="bg1"/>
              </a:solidFill>
            </a:endParaRPr>
          </a:p>
        </p:txBody>
      </p:sp>
      <p:sp>
        <p:nvSpPr>
          <p:cNvPr id="5" name="H2">
            <a:extLst>
              <a:ext uri="{FF2B5EF4-FFF2-40B4-BE49-F238E27FC236}">
                <a16:creationId xmlns:a16="http://schemas.microsoft.com/office/drawing/2014/main" id="{95C674F0-4F70-13F1-AE83-2E85D5A979B0}"/>
              </a:ext>
            </a:extLst>
          </p:cNvPr>
          <p:cNvSpPr txBox="1"/>
          <p:nvPr/>
        </p:nvSpPr>
        <p:spPr>
          <a:xfrm>
            <a:off x="805322" y="1743949"/>
            <a:ext cx="60986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2400" b="1">
                <a:solidFill>
                  <a:srgbClr val="0024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Stationary Nodes</a:t>
            </a:r>
          </a:p>
        </p:txBody>
      </p:sp>
      <p:sp>
        <p:nvSpPr>
          <p:cNvPr id="19" name="P">
            <a:extLst>
              <a:ext uri="{FF2B5EF4-FFF2-40B4-BE49-F238E27FC236}">
                <a16:creationId xmlns:a16="http://schemas.microsoft.com/office/drawing/2014/main" id="{1B78E4E1-2A06-100E-EA4F-02A9B9E0B1CC}"/>
              </a:ext>
            </a:extLst>
          </p:cNvPr>
          <p:cNvSpPr txBox="1">
            <a:spLocks/>
          </p:cNvSpPr>
          <p:nvPr/>
        </p:nvSpPr>
        <p:spPr>
          <a:xfrm>
            <a:off x="833405" y="2276184"/>
            <a:ext cx="10623332" cy="63633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4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Ruggedized Raspberry Pi 4 Module B’s enable grid and solar-powered in-situ sensing and computational functionality for experimenting with distributed computation a variety of environmental data sensors and network capabilities.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466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Figure">
            <a:extLst>
              <a:ext uri="{FF2B5EF4-FFF2-40B4-BE49-F238E27FC236}">
                <a16:creationId xmlns:a16="http://schemas.microsoft.com/office/drawing/2014/main" id="{B9E8E00B-0608-D318-3EA6-53D247B59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4647" y="6494801"/>
            <a:ext cx="4473115" cy="1601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3F40DAB-82AB-B887-402F-E3BE012F699E}"/>
              </a:ext>
            </a:extLst>
          </p:cNvPr>
          <p:cNvSpPr txBox="1"/>
          <p:nvPr/>
        </p:nvSpPr>
        <p:spPr>
          <a:xfrm>
            <a:off x="6433918" y="3169586"/>
            <a:ext cx="5638341" cy="25853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Raspberry Pi 4 Model 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Seeed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 Studio 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Calibri"/>
                <a:cs typeface="Calibri"/>
              </a:rPr>
              <a:t>SenseCAP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 S1000 weather station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0000"/>
                </a:solidFill>
                <a:latin typeface="Calibri"/>
                <a:cs typeface="Calibri"/>
              </a:rPr>
              <a:t>DrLiu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 SDI-12 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Meter Teros 12 soil sensor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Meter Teros 21 soil sensor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/>
                <a:cs typeface="Arial"/>
              </a:rPr>
              <a:t>100K 3950 Ohm NTC Thermistor Temperature Sensor Probe</a:t>
            </a:r>
            <a:r>
              <a:rPr lang="en-US" b="0" i="0" dirty="0">
                <a:solidFill>
                  <a:srgbClr val="000000"/>
                </a:solidFill>
                <a:effectLst/>
                <a:latin typeface="Arial"/>
                <a:cs typeface="Arial"/>
              </a:rPr>
              <a:t>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Calibri"/>
                <a:cs typeface="Calibri"/>
              </a:rPr>
              <a:t>Waveshare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 Environmental Sensor Hat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​</a:t>
            </a:r>
            <a:endParaRPr lang="en-US" dirty="0">
              <a:latin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2" name="Picture 2" descr="A picture containing computer&#10;&#10;Description automatically generated">
            <a:extLst>
              <a:ext uri="{FF2B5EF4-FFF2-40B4-BE49-F238E27FC236}">
                <a16:creationId xmlns:a16="http://schemas.microsoft.com/office/drawing/2014/main" id="{6A3544B6-6941-2B8F-A54A-E44B31928E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705" y="2915780"/>
            <a:ext cx="5687877" cy="32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5409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rtifact">
            <a:extLst>
              <a:ext uri="{FF2B5EF4-FFF2-40B4-BE49-F238E27FC236}">
                <a16:creationId xmlns:a16="http://schemas.microsoft.com/office/drawing/2014/main" id="{950732E9-CDDB-1F5B-7D4C-AA2E8AEF6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15" name="H1">
            <a:extLst>
              <a:ext uri="{FF2B5EF4-FFF2-40B4-BE49-F238E27FC236}">
                <a16:creationId xmlns:a16="http://schemas.microsoft.com/office/drawing/2014/main" id="{4E622787-5874-4B81-9829-EDD6701EE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401433"/>
            <a:ext cx="10515600" cy="704918"/>
          </a:xfrm>
        </p:spPr>
        <p:txBody>
          <a:bodyPr>
            <a:no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</a:rPr>
              <a:t>DISCOVER Infrastructure </a:t>
            </a:r>
            <a:endParaRPr lang="en-US" sz="5400">
              <a:solidFill>
                <a:schemeClr val="bg1"/>
              </a:solidFill>
            </a:endParaRPr>
          </a:p>
        </p:txBody>
      </p:sp>
      <p:sp>
        <p:nvSpPr>
          <p:cNvPr id="5" name="H2">
            <a:extLst>
              <a:ext uri="{FF2B5EF4-FFF2-40B4-BE49-F238E27FC236}">
                <a16:creationId xmlns:a16="http://schemas.microsoft.com/office/drawing/2014/main" id="{95C674F0-4F70-13F1-AE83-2E85D5A979B0}"/>
              </a:ext>
            </a:extLst>
          </p:cNvPr>
          <p:cNvSpPr txBox="1"/>
          <p:nvPr/>
        </p:nvSpPr>
        <p:spPr>
          <a:xfrm>
            <a:off x="805322" y="1743949"/>
            <a:ext cx="60986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2400" b="1">
                <a:solidFill>
                  <a:srgbClr val="0024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Terrestrial Robots</a:t>
            </a:r>
          </a:p>
        </p:txBody>
      </p:sp>
      <p:sp>
        <p:nvSpPr>
          <p:cNvPr id="19" name="P">
            <a:extLst>
              <a:ext uri="{FF2B5EF4-FFF2-40B4-BE49-F238E27FC236}">
                <a16:creationId xmlns:a16="http://schemas.microsoft.com/office/drawing/2014/main" id="{1B78E4E1-2A06-100E-EA4F-02A9B9E0B1CC}"/>
              </a:ext>
            </a:extLst>
          </p:cNvPr>
          <p:cNvSpPr txBox="1">
            <a:spLocks/>
          </p:cNvSpPr>
          <p:nvPr/>
        </p:nvSpPr>
        <p:spPr>
          <a:xfrm>
            <a:off x="833405" y="2276184"/>
            <a:ext cx="10623332" cy="6363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800">
                <a:solidFill>
                  <a:srgbClr val="0034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Leo Rovers outfitted with camera, lidar, high-precision GPS, LoRa, and </a:t>
            </a:r>
            <a:r>
              <a:rPr lang="en-US" sz="1800" err="1">
                <a:solidFill>
                  <a:srgbClr val="0034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WiFi</a:t>
            </a:r>
            <a:r>
              <a:rPr lang="en-US" sz="1800">
                <a:solidFill>
                  <a:srgbClr val="0034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enable experiments carrying out mobile actuation and system control in challenging terrain.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466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Photo placeholder (delete after photo placed)">
            <a:extLst>
              <a:ext uri="{FF2B5EF4-FFF2-40B4-BE49-F238E27FC236}">
                <a16:creationId xmlns:a16="http://schemas.microsoft.com/office/drawing/2014/main" id="{8432EB33-1798-8277-93C0-4F4B7817C094}"/>
              </a:ext>
            </a:extLst>
          </p:cNvPr>
          <p:cNvSpPr txBox="1"/>
          <p:nvPr/>
        </p:nvSpPr>
        <p:spPr>
          <a:xfrm>
            <a:off x="8272478" y="4339002"/>
            <a:ext cx="1092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</a:p>
        </p:txBody>
      </p:sp>
      <p:pic>
        <p:nvPicPr>
          <p:cNvPr id="9" name="Figure">
            <a:extLst>
              <a:ext uri="{FF2B5EF4-FFF2-40B4-BE49-F238E27FC236}">
                <a16:creationId xmlns:a16="http://schemas.microsoft.com/office/drawing/2014/main" id="{B9E8E00B-0608-D318-3EA6-53D247B59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4647" y="6494801"/>
            <a:ext cx="4473115" cy="160178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9641D63-517C-B45C-462F-9B3D0FE61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160" y="3008182"/>
            <a:ext cx="7432608" cy="290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GV camera ROS">
            <a:extLst>
              <a:ext uri="{FF2B5EF4-FFF2-40B4-BE49-F238E27FC236}">
                <a16:creationId xmlns:a16="http://schemas.microsoft.com/office/drawing/2014/main" id="{12276979-C343-5781-029C-B7BEA0F1C8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64" b="15323"/>
          <a:stretch/>
        </p:blipFill>
        <p:spPr bwMode="auto">
          <a:xfrm>
            <a:off x="8934614" y="4982367"/>
            <a:ext cx="3059463" cy="151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rover2" descr="rover2">
            <a:hlinkClick r:id="" action="ppaction://media"/>
            <a:extLst>
              <a:ext uri="{FF2B5EF4-FFF2-40B4-BE49-F238E27FC236}">
                <a16:creationId xmlns:a16="http://schemas.microsoft.com/office/drawing/2014/main" id="{4EEB0432-09E3-0A47-934F-24A082AD6C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8232" y="2948846"/>
            <a:ext cx="4403471" cy="247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59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odalAI, Inc. Drone VOXL m500 - Development Drone for PX4 GPS-Denied Navigation and Obstacle Avoidance">
            <a:extLst>
              <a:ext uri="{FF2B5EF4-FFF2-40B4-BE49-F238E27FC236}">
                <a16:creationId xmlns:a16="http://schemas.microsoft.com/office/drawing/2014/main" id="{F300B74F-5CBB-48F6-8DB7-98DB461C9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527" y="2525938"/>
            <a:ext cx="4156841" cy="4156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Artifact">
            <a:extLst>
              <a:ext uri="{FF2B5EF4-FFF2-40B4-BE49-F238E27FC236}">
                <a16:creationId xmlns:a16="http://schemas.microsoft.com/office/drawing/2014/main" id="{950732E9-CDDB-1F5B-7D4C-AA2E8AEF6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15" name="H1">
            <a:extLst>
              <a:ext uri="{FF2B5EF4-FFF2-40B4-BE49-F238E27FC236}">
                <a16:creationId xmlns:a16="http://schemas.microsoft.com/office/drawing/2014/main" id="{4E622787-5874-4B81-9829-EDD6701EE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401433"/>
            <a:ext cx="10515600" cy="704918"/>
          </a:xfrm>
        </p:spPr>
        <p:txBody>
          <a:bodyPr>
            <a:no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</a:rPr>
              <a:t>DISCOVER Infrastructure </a:t>
            </a:r>
            <a:endParaRPr lang="en-US" sz="5400">
              <a:solidFill>
                <a:schemeClr val="bg1"/>
              </a:solidFill>
            </a:endParaRPr>
          </a:p>
        </p:txBody>
      </p:sp>
      <p:sp>
        <p:nvSpPr>
          <p:cNvPr id="5" name="H2">
            <a:extLst>
              <a:ext uri="{FF2B5EF4-FFF2-40B4-BE49-F238E27FC236}">
                <a16:creationId xmlns:a16="http://schemas.microsoft.com/office/drawing/2014/main" id="{95C674F0-4F70-13F1-AE83-2E85D5A979B0}"/>
              </a:ext>
            </a:extLst>
          </p:cNvPr>
          <p:cNvSpPr txBox="1"/>
          <p:nvPr/>
        </p:nvSpPr>
        <p:spPr>
          <a:xfrm>
            <a:off x="805322" y="1743949"/>
            <a:ext cx="60986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2400" b="1">
                <a:solidFill>
                  <a:srgbClr val="0024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Aerial Drones</a:t>
            </a:r>
          </a:p>
        </p:txBody>
      </p:sp>
      <p:sp>
        <p:nvSpPr>
          <p:cNvPr id="19" name="P">
            <a:extLst>
              <a:ext uri="{FF2B5EF4-FFF2-40B4-BE49-F238E27FC236}">
                <a16:creationId xmlns:a16="http://schemas.microsoft.com/office/drawing/2014/main" id="{1B78E4E1-2A06-100E-EA4F-02A9B9E0B1CC}"/>
              </a:ext>
            </a:extLst>
          </p:cNvPr>
          <p:cNvSpPr txBox="1">
            <a:spLocks/>
          </p:cNvSpPr>
          <p:nvPr/>
        </p:nvSpPr>
        <p:spPr>
          <a:xfrm>
            <a:off x="833405" y="2276184"/>
            <a:ext cx="10623332" cy="6363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4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Aerial drones enable experiments with federated coordination tasks between highly mobile aerial nodes and ground stations using heterogeneous networking and distributed computing.  </a:t>
            </a:r>
          </a:p>
        </p:txBody>
      </p:sp>
      <p:sp>
        <p:nvSpPr>
          <p:cNvPr id="22" name="Caption">
            <a:extLst>
              <a:ext uri="{FF2B5EF4-FFF2-40B4-BE49-F238E27FC236}">
                <a16:creationId xmlns:a16="http://schemas.microsoft.com/office/drawing/2014/main" id="{627046BE-CA4F-C78E-613E-1DEDC9592A02}"/>
              </a:ext>
            </a:extLst>
          </p:cNvPr>
          <p:cNvSpPr txBox="1"/>
          <p:nvPr/>
        </p:nvSpPr>
        <p:spPr>
          <a:xfrm>
            <a:off x="1435083" y="5974358"/>
            <a:ext cx="39588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i="1">
                <a:solidFill>
                  <a:srgbClr val="003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200" i="1" err="1">
                <a:solidFill>
                  <a:srgbClr val="0034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Modolai</a:t>
            </a:r>
            <a:r>
              <a:rPr lang="en-US" sz="1200" i="1">
                <a:solidFill>
                  <a:srgbClr val="0034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VOXL m500 Quadcopters</a:t>
            </a:r>
          </a:p>
        </p:txBody>
      </p:sp>
      <p:sp>
        <p:nvSpPr>
          <p:cNvPr id="7" name="Photo placeholder (delete after photo placed)">
            <a:extLst>
              <a:ext uri="{FF2B5EF4-FFF2-40B4-BE49-F238E27FC236}">
                <a16:creationId xmlns:a16="http://schemas.microsoft.com/office/drawing/2014/main" id="{8432EB33-1798-8277-93C0-4F4B7817C094}"/>
              </a:ext>
            </a:extLst>
          </p:cNvPr>
          <p:cNvSpPr txBox="1"/>
          <p:nvPr/>
        </p:nvSpPr>
        <p:spPr>
          <a:xfrm>
            <a:off x="8272478" y="4339002"/>
            <a:ext cx="1092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</a:p>
        </p:txBody>
      </p:sp>
      <p:pic>
        <p:nvPicPr>
          <p:cNvPr id="9" name="Figure">
            <a:extLst>
              <a:ext uri="{FF2B5EF4-FFF2-40B4-BE49-F238E27FC236}">
                <a16:creationId xmlns:a16="http://schemas.microsoft.com/office/drawing/2014/main" id="{B9E8E00B-0608-D318-3EA6-53D247B59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647" y="6494801"/>
            <a:ext cx="4473115" cy="1601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1DDE0F-EFFE-D1DC-089E-4B5EC301AE2B}"/>
              </a:ext>
            </a:extLst>
          </p:cNvPr>
          <p:cNvSpPr txBox="1"/>
          <p:nvPr/>
        </p:nvSpPr>
        <p:spPr>
          <a:xfrm>
            <a:off x="6091204" y="3058510"/>
            <a:ext cx="563834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25-minute flight time with 1 kg of payload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Visual obstacle avoidance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Visual inertial odometry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Native ROS1 and Docker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Multiple autonomous flight modes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Enhanced with centimeter-grade GPS for outdoor flight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8833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rtifact">
            <a:extLst>
              <a:ext uri="{FF2B5EF4-FFF2-40B4-BE49-F238E27FC236}">
                <a16:creationId xmlns:a16="http://schemas.microsoft.com/office/drawing/2014/main" id="{E2EB509F-6094-17ED-E161-27FEB4EB3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16" name="H1">
            <a:extLst>
              <a:ext uri="{FF2B5EF4-FFF2-40B4-BE49-F238E27FC236}">
                <a16:creationId xmlns:a16="http://schemas.microsoft.com/office/drawing/2014/main" id="{6F640BF6-D186-94B0-4EE7-CC3027FC5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401433"/>
            <a:ext cx="10515600" cy="704918"/>
          </a:xfrm>
        </p:spPr>
        <p:txBody>
          <a:bodyPr>
            <a:no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</a:rPr>
              <a:t>DISCOVER Infrastructure</a:t>
            </a:r>
            <a:endParaRPr lang="en-US" sz="5400">
              <a:solidFill>
                <a:schemeClr val="bg1"/>
              </a:solidFill>
            </a:endParaRPr>
          </a:p>
        </p:txBody>
      </p:sp>
      <p:pic>
        <p:nvPicPr>
          <p:cNvPr id="3" name="Figure">
            <a:extLst>
              <a:ext uri="{FF2B5EF4-FFF2-40B4-BE49-F238E27FC236}">
                <a16:creationId xmlns:a16="http://schemas.microsoft.com/office/drawing/2014/main" id="{947A44F4-E09E-5042-A6BE-8DB140524B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647" y="6504529"/>
            <a:ext cx="4473115" cy="160178"/>
          </a:xfrm>
          <a:prstGeom prst="rect">
            <a:avLst/>
          </a:prstGeom>
        </p:spPr>
      </p:pic>
      <p:pic>
        <p:nvPicPr>
          <p:cNvPr id="4" name="Picture 3" descr="A diagram of a network&#10;&#10;Description automatically generated">
            <a:extLst>
              <a:ext uri="{FF2B5EF4-FFF2-40B4-BE49-F238E27FC236}">
                <a16:creationId xmlns:a16="http://schemas.microsoft.com/office/drawing/2014/main" id="{126A6C8B-3C1C-8081-8917-825D57F2EF0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/>
          <a:stretch/>
        </p:blipFill>
        <p:spPr>
          <a:xfrm>
            <a:off x="-89226" y="2302963"/>
            <a:ext cx="8416988" cy="3284407"/>
          </a:xfrm>
          <a:prstGeom prst="rect">
            <a:avLst/>
          </a:prstGeom>
        </p:spPr>
      </p:pic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6267015E-E75B-C1C4-B0E2-0D93FE789D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6185037"/>
              </p:ext>
            </p:extLst>
          </p:nvPr>
        </p:nvGraphicFramePr>
        <p:xfrm>
          <a:off x="6798024" y="2816012"/>
          <a:ext cx="4834759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8632">
                  <a:extLst>
                    <a:ext uri="{9D8B030D-6E8A-4147-A177-3AD203B41FA5}">
                      <a16:colId xmlns:a16="http://schemas.microsoft.com/office/drawing/2014/main" val="2180099393"/>
                    </a:ext>
                  </a:extLst>
                </a:gridCol>
                <a:gridCol w="2996127">
                  <a:extLst>
                    <a:ext uri="{9D8B030D-6E8A-4147-A177-3AD203B41FA5}">
                      <a16:colId xmlns:a16="http://schemas.microsoft.com/office/drawing/2014/main" val="19501683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Site</a:t>
                      </a:r>
                    </a:p>
                  </a:txBody>
                  <a:tcPr>
                    <a:solidFill>
                      <a:srgbClr val="00ADB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Status</a:t>
                      </a:r>
                    </a:p>
                  </a:txBody>
                  <a:tcPr>
                    <a:solidFill>
                      <a:srgbClr val="00AD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70640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NAU Core Site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Live 06/2023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95282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Hat Ranch Site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/>
                        <a:t>Going Live 01/2024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94998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NTU Site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/>
                        <a:t>Going Live 01/2024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9490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Clemson Site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Going Live 01/2024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47450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30104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rtifact">
            <a:extLst>
              <a:ext uri="{FF2B5EF4-FFF2-40B4-BE49-F238E27FC236}">
                <a16:creationId xmlns:a16="http://schemas.microsoft.com/office/drawing/2014/main" id="{950732E9-CDDB-1F5B-7D4C-AA2E8AEF6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15" name="H1">
            <a:extLst>
              <a:ext uri="{FF2B5EF4-FFF2-40B4-BE49-F238E27FC236}">
                <a16:creationId xmlns:a16="http://schemas.microsoft.com/office/drawing/2014/main" id="{4E622787-5874-4B81-9829-EDD6701EE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401433"/>
            <a:ext cx="10515600" cy="704918"/>
          </a:xfrm>
        </p:spPr>
        <p:txBody>
          <a:bodyPr>
            <a:no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</a:rPr>
              <a:t>Experimenter Web Portal</a:t>
            </a:r>
            <a:endParaRPr lang="en-US" sz="5400">
              <a:solidFill>
                <a:schemeClr val="bg1"/>
              </a:solidFill>
            </a:endParaRPr>
          </a:p>
        </p:txBody>
      </p:sp>
      <p:pic>
        <p:nvPicPr>
          <p:cNvPr id="9" name="Figure">
            <a:extLst>
              <a:ext uri="{FF2B5EF4-FFF2-40B4-BE49-F238E27FC236}">
                <a16:creationId xmlns:a16="http://schemas.microsoft.com/office/drawing/2014/main" id="{B9E8E00B-0608-D318-3EA6-53D247B59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4647" y="6494801"/>
            <a:ext cx="4473115" cy="160178"/>
          </a:xfrm>
          <a:prstGeom prst="rect">
            <a:avLst/>
          </a:prstGeom>
        </p:spPr>
      </p:pic>
      <p:pic>
        <p:nvPicPr>
          <p:cNvPr id="4" name="Picture 3" descr="A diagram of a project&#10;&#10;Description automatically generated">
            <a:extLst>
              <a:ext uri="{FF2B5EF4-FFF2-40B4-BE49-F238E27FC236}">
                <a16:creationId xmlns:a16="http://schemas.microsoft.com/office/drawing/2014/main" id="{BA4E2CB0-9B34-5690-222E-1125AF5C80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826" y="1691117"/>
            <a:ext cx="6473629" cy="4680931"/>
          </a:xfrm>
          <a:prstGeom prst="rect">
            <a:avLst/>
          </a:prstGeom>
        </p:spPr>
      </p:pic>
      <p:pic>
        <p:nvPicPr>
          <p:cNvPr id="4098" name="Picture 2" descr="What is GitHub? — Pythia Foundations">
            <a:extLst>
              <a:ext uri="{FF2B5EF4-FFF2-40B4-BE49-F238E27FC236}">
                <a16:creationId xmlns:a16="http://schemas.microsoft.com/office/drawing/2014/main" id="{C13B9C75-2AD2-0258-942F-9FA1163B8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346" y="2281033"/>
            <a:ext cx="2856412" cy="1599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3180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rtifact">
            <a:extLst>
              <a:ext uri="{FF2B5EF4-FFF2-40B4-BE49-F238E27FC236}">
                <a16:creationId xmlns:a16="http://schemas.microsoft.com/office/drawing/2014/main" id="{950732E9-CDDB-1F5B-7D4C-AA2E8AEF6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15" name="H1">
            <a:extLst>
              <a:ext uri="{FF2B5EF4-FFF2-40B4-BE49-F238E27FC236}">
                <a16:creationId xmlns:a16="http://schemas.microsoft.com/office/drawing/2014/main" id="{4E622787-5874-4B81-9829-EDD6701EE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4" y="401433"/>
            <a:ext cx="11127367" cy="704918"/>
          </a:xfrm>
        </p:spPr>
        <p:txBody>
          <a:bodyPr>
            <a:no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</a:rPr>
              <a:t>What can you do with DISCOVER?</a:t>
            </a:r>
            <a:endParaRPr lang="en-US" sz="4800">
              <a:solidFill>
                <a:schemeClr val="bg1"/>
              </a:solidFill>
            </a:endParaRPr>
          </a:p>
        </p:txBody>
      </p:sp>
      <p:sp>
        <p:nvSpPr>
          <p:cNvPr id="19" name="P">
            <a:extLst>
              <a:ext uri="{FF2B5EF4-FFF2-40B4-BE49-F238E27FC236}">
                <a16:creationId xmlns:a16="http://schemas.microsoft.com/office/drawing/2014/main" id="{1B78E4E1-2A06-100E-EA4F-02A9B9E0B1CC}"/>
              </a:ext>
            </a:extLst>
          </p:cNvPr>
          <p:cNvSpPr txBox="1">
            <a:spLocks/>
          </p:cNvSpPr>
          <p:nvPr/>
        </p:nvSpPr>
        <p:spPr>
          <a:xfrm>
            <a:off x="833405" y="2276184"/>
            <a:ext cx="10623332" cy="636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4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Photo placeholder (delete after photo placed)">
            <a:extLst>
              <a:ext uri="{FF2B5EF4-FFF2-40B4-BE49-F238E27FC236}">
                <a16:creationId xmlns:a16="http://schemas.microsoft.com/office/drawing/2014/main" id="{8432EB33-1798-8277-93C0-4F4B7817C094}"/>
              </a:ext>
            </a:extLst>
          </p:cNvPr>
          <p:cNvSpPr txBox="1"/>
          <p:nvPr/>
        </p:nvSpPr>
        <p:spPr>
          <a:xfrm>
            <a:off x="8272478" y="4339002"/>
            <a:ext cx="1092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</a:p>
        </p:txBody>
      </p:sp>
      <p:pic>
        <p:nvPicPr>
          <p:cNvPr id="9" name="Figure">
            <a:extLst>
              <a:ext uri="{FF2B5EF4-FFF2-40B4-BE49-F238E27FC236}">
                <a16:creationId xmlns:a16="http://schemas.microsoft.com/office/drawing/2014/main" id="{B9E8E00B-0608-D318-3EA6-53D247B59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4647" y="6494801"/>
            <a:ext cx="4473115" cy="1601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983767-BC7B-0F56-BF76-7ED9DE12CC16}"/>
              </a:ext>
            </a:extLst>
          </p:cNvPr>
          <p:cNvSpPr txBox="1"/>
          <p:nvPr/>
        </p:nvSpPr>
        <p:spPr>
          <a:xfrm>
            <a:off x="787830" y="2195593"/>
            <a:ext cx="10513016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cs typeface="Calibri"/>
              </a:rPr>
              <a:t>DISCOVER enables experiments and simulations in rugged environments. </a:t>
            </a:r>
          </a:p>
          <a:p>
            <a:endParaRPr lang="en-US" sz="2400" dirty="0">
              <a:cs typeface="Calibri"/>
            </a:endParaRPr>
          </a:p>
          <a:p>
            <a:r>
              <a:rPr lang="en-US" sz="2400" dirty="0">
                <a:cs typeface="Calibri"/>
              </a:rPr>
              <a:t>Examples include:</a:t>
            </a:r>
          </a:p>
          <a:p>
            <a:endParaRPr lang="en-US" sz="2400" dirty="0"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cs typeface="Calibri"/>
              </a:rPr>
              <a:t>Use multiple mobile agents to </a:t>
            </a:r>
            <a:r>
              <a:rPr lang="en-US" sz="2400" b="1" dirty="0">
                <a:cs typeface="Calibri"/>
              </a:rPr>
              <a:t>recon a wildfire</a:t>
            </a:r>
            <a:r>
              <a:rPr lang="en-US" sz="2400" dirty="0">
                <a:cs typeface="Calibri"/>
              </a:rPr>
              <a:t> 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>
                <a:cs typeface="Calibri"/>
              </a:rPr>
              <a:t>Make predictions on sparse environmental data</a:t>
            </a:r>
            <a:r>
              <a:rPr lang="en-US" sz="2400" dirty="0">
                <a:cs typeface="Calibri"/>
              </a:rPr>
              <a:t> collected from multiple points across  forest, desert, and grassland landscapes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cs typeface="Calibri"/>
              </a:rPr>
              <a:t>Test </a:t>
            </a:r>
            <a:r>
              <a:rPr lang="en-US" sz="2400" b="1" dirty="0">
                <a:cs typeface="Calibri"/>
              </a:rPr>
              <a:t>network protocols in sparse environments</a:t>
            </a:r>
            <a:r>
              <a:rPr lang="en-US" sz="2400" dirty="0">
                <a:cs typeface="Calibri"/>
              </a:rPr>
              <a:t> with mobile and stationary  nodes and multiple data links</a:t>
            </a:r>
          </a:p>
        </p:txBody>
      </p:sp>
    </p:spTree>
    <p:extLst>
      <p:ext uri="{BB962C8B-B14F-4D97-AF65-F5344CB8AC3E}">
        <p14:creationId xmlns:p14="http://schemas.microsoft.com/office/powerpoint/2010/main" val="30230667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rtifact">
            <a:extLst>
              <a:ext uri="{FF2B5EF4-FFF2-40B4-BE49-F238E27FC236}">
                <a16:creationId xmlns:a16="http://schemas.microsoft.com/office/drawing/2014/main" id="{8C0F300E-E363-1FD6-03FC-26F019A9F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1">
            <a:extLst>
              <a:ext uri="{FF2B5EF4-FFF2-40B4-BE49-F238E27FC236}">
                <a16:creationId xmlns:a16="http://schemas.microsoft.com/office/drawing/2014/main" id="{74EF9B66-2D34-35F1-B1BD-A0AB53E9E1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1824" y="2600960"/>
            <a:ext cx="9144000" cy="1133628"/>
          </a:xfrm>
        </p:spPr>
        <p:txBody>
          <a:bodyPr>
            <a:normAutofit/>
          </a:bodyPr>
          <a:lstStyle/>
          <a:p>
            <a:r>
              <a:rPr lang="en-US" sz="7500" b="1">
                <a:solidFill>
                  <a:srgbClr val="0024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  <a:endParaRPr lang="en-US" sz="7500"/>
          </a:p>
        </p:txBody>
      </p:sp>
      <p:pic>
        <p:nvPicPr>
          <p:cNvPr id="12" name="Figure">
            <a:extLst>
              <a:ext uri="{FF2B5EF4-FFF2-40B4-BE49-F238E27FC236}">
                <a16:creationId xmlns:a16="http://schemas.microsoft.com/office/drawing/2014/main" id="{A8B0D61F-16B3-774E-AA6C-80DC2AF13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888424" y="6276106"/>
            <a:ext cx="4415152" cy="218898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56D05A85-540C-5180-B23F-5CB75195F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85505"/>
            <a:ext cx="937528" cy="93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2E6EF2-C9E5-B07A-1914-D778B5686A2C}"/>
              </a:ext>
            </a:extLst>
          </p:cNvPr>
          <p:cNvSpPr txBox="1"/>
          <p:nvPr/>
        </p:nvSpPr>
        <p:spPr>
          <a:xfrm>
            <a:off x="937528" y="6062389"/>
            <a:ext cx="2554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bg1"/>
                </a:solidFill>
                <a:effectLst/>
                <a:latin typeface="bold"/>
              </a:rPr>
              <a:t>DISCOVER is funded by NSF award </a:t>
            </a:r>
            <a:r>
              <a:rPr lang="en-US" b="1" i="0" u="none" strike="noStrike">
                <a:solidFill>
                  <a:schemeClr val="bg1"/>
                </a:solidFill>
                <a:effectLst/>
                <a:latin typeface="bold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#2120484</a:t>
            </a:r>
            <a:r>
              <a:rPr lang="en-US" b="0" i="0">
                <a:solidFill>
                  <a:schemeClr val="bg1"/>
                </a:solidFill>
                <a:effectLst/>
                <a:latin typeface="bold"/>
              </a:rPr>
              <a:t>.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5" name="Picture 4" descr="Shape, arrow&#10;&#10;Description automatically generated with medium confidence">
            <a:extLst>
              <a:ext uri="{FF2B5EF4-FFF2-40B4-BE49-F238E27FC236}">
                <a16:creationId xmlns:a16="http://schemas.microsoft.com/office/drawing/2014/main" id="{74CD2A82-2CBE-7EF2-7E52-AED4523BCD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11619" y="5885505"/>
            <a:ext cx="937529" cy="937529"/>
          </a:xfrm>
          <a:prstGeom prst="rect">
            <a:avLst/>
          </a:prstGeom>
        </p:spPr>
      </p:pic>
      <p:pic>
        <p:nvPicPr>
          <p:cNvPr id="6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11324203-3D52-FC1D-BBEF-618309BC3F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0164" y="6097222"/>
            <a:ext cx="1906608" cy="4766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5D4F81-711E-8FBF-305F-61A1A7469C1B}"/>
              </a:ext>
            </a:extLst>
          </p:cNvPr>
          <p:cNvSpPr txBox="1"/>
          <p:nvPr/>
        </p:nvSpPr>
        <p:spPr>
          <a:xfrm>
            <a:off x="2082905" y="3588306"/>
            <a:ext cx="80618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err="1">
                <a:solidFill>
                  <a:srgbClr val="002455"/>
                </a:solidFill>
              </a:rPr>
              <a:t>www.discoverccri.org</a:t>
            </a:r>
            <a:endParaRPr lang="en-US" sz="3600">
              <a:solidFill>
                <a:srgbClr val="0024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473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rtifact">
            <a:extLst>
              <a:ext uri="{FF2B5EF4-FFF2-40B4-BE49-F238E27FC236}">
                <a16:creationId xmlns:a16="http://schemas.microsoft.com/office/drawing/2014/main" id="{85372C96-8C85-3B70-CAFF-7F30C8E6C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79300" cy="1879600"/>
          </a:xfrm>
          <a:prstGeom prst="rect">
            <a:avLst/>
          </a:prstGeom>
        </p:spPr>
      </p:pic>
      <p:sp>
        <p:nvSpPr>
          <p:cNvPr id="17" name="H1">
            <a:extLst>
              <a:ext uri="{FF2B5EF4-FFF2-40B4-BE49-F238E27FC236}">
                <a16:creationId xmlns:a16="http://schemas.microsoft.com/office/drawing/2014/main" id="{B6D78FC5-9D7D-ADAA-5A33-F078AC7EC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401433"/>
            <a:ext cx="10515600" cy="704918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</a:rPr>
              <a:t>Key Personnel</a:t>
            </a:r>
            <a:endParaRPr lang="en-US" sz="5400" dirty="0">
              <a:solidFill>
                <a:schemeClr val="bg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5D24820-4B46-57A9-4E6C-5C2B13755EE6}"/>
              </a:ext>
            </a:extLst>
          </p:cNvPr>
          <p:cNvGrpSpPr/>
          <p:nvPr/>
        </p:nvGrpSpPr>
        <p:grpSpPr>
          <a:xfrm>
            <a:off x="372533" y="1684864"/>
            <a:ext cx="1885244" cy="2711882"/>
            <a:chOff x="372533" y="1967089"/>
            <a:chExt cx="1885244" cy="2711882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3A5C457A-93E1-305C-AAE4-5423C1A947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533" y="1967089"/>
              <a:ext cx="1885244" cy="1885729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DAB5C82-37CF-C689-1326-4DEC3723E3B4}"/>
                </a:ext>
              </a:extLst>
            </p:cNvPr>
            <p:cNvSpPr txBox="1"/>
            <p:nvPr/>
          </p:nvSpPr>
          <p:spPr>
            <a:xfrm>
              <a:off x="666048" y="3940307"/>
              <a:ext cx="1250662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Paul Heinrich</a:t>
              </a:r>
            </a:p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Lead PI</a:t>
              </a:r>
            </a:p>
            <a:p>
              <a:pPr algn="ctr"/>
              <a:r>
                <a:rPr lang="en-US" sz="1400" i="1" dirty="0">
                  <a:solidFill>
                    <a:srgbClr val="00ADB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NAU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8330325-B74F-EF76-107D-A15EC4B5314B}"/>
              </a:ext>
            </a:extLst>
          </p:cNvPr>
          <p:cNvGrpSpPr/>
          <p:nvPr/>
        </p:nvGrpSpPr>
        <p:grpSpPr>
          <a:xfrm>
            <a:off x="3053038" y="1684864"/>
            <a:ext cx="1883664" cy="2711882"/>
            <a:chOff x="2769882" y="1967089"/>
            <a:chExt cx="1883664" cy="2711882"/>
          </a:xfrm>
        </p:grpSpPr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6435A27F-8ACE-7F37-F9E9-3F607AECAA1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62" r="11009"/>
            <a:stretch/>
          </p:blipFill>
          <p:spPr bwMode="auto">
            <a:xfrm>
              <a:off x="2769882" y="1967089"/>
              <a:ext cx="1883664" cy="1883664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F1AF72A-8F87-78F9-1C19-92A6CF0CD73E}"/>
                </a:ext>
              </a:extLst>
            </p:cNvPr>
            <p:cNvSpPr txBox="1"/>
            <p:nvPr/>
          </p:nvSpPr>
          <p:spPr>
            <a:xfrm>
              <a:off x="2781941" y="3940307"/>
              <a:ext cx="1859548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Truong Nghiem, PhD</a:t>
              </a:r>
            </a:p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Co-PI</a:t>
              </a:r>
            </a:p>
            <a:p>
              <a:pPr algn="ctr"/>
              <a:r>
                <a:rPr lang="en-US" sz="1400" i="1" dirty="0">
                  <a:solidFill>
                    <a:srgbClr val="00ADB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NAU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EB23A37-986B-8EE7-AF6C-4722C27D7C25}"/>
              </a:ext>
            </a:extLst>
          </p:cNvPr>
          <p:cNvGrpSpPr/>
          <p:nvPr/>
        </p:nvGrpSpPr>
        <p:grpSpPr>
          <a:xfrm>
            <a:off x="5832880" y="1686929"/>
            <a:ext cx="2193164" cy="2709817"/>
            <a:chOff x="5801126" y="1967089"/>
            <a:chExt cx="2193164" cy="2709817"/>
          </a:xfrm>
        </p:grpSpPr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2C90CCDC-D4C9-03BF-F67C-44FD6E544A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98" r="8210"/>
            <a:stretch/>
          </p:blipFill>
          <p:spPr bwMode="auto">
            <a:xfrm>
              <a:off x="5955875" y="1967089"/>
              <a:ext cx="1883664" cy="1883664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3CDFB8B-84C4-AB51-C1D0-B608E3F4B274}"/>
                </a:ext>
              </a:extLst>
            </p:cNvPr>
            <p:cNvSpPr txBox="1"/>
            <p:nvPr/>
          </p:nvSpPr>
          <p:spPr>
            <a:xfrm>
              <a:off x="5801126" y="3938242"/>
              <a:ext cx="2193164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Morgan Vigil-Hayes, PhD</a:t>
              </a:r>
            </a:p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Co-PI</a:t>
              </a:r>
            </a:p>
            <a:p>
              <a:pPr algn="ctr"/>
              <a:r>
                <a:rPr lang="en-US" sz="1400" i="1" dirty="0">
                  <a:solidFill>
                    <a:srgbClr val="00ADB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NAU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5592394-6372-57B1-2520-D84257A7EE46}"/>
              </a:ext>
            </a:extLst>
          </p:cNvPr>
          <p:cNvGrpSpPr/>
          <p:nvPr/>
        </p:nvGrpSpPr>
        <p:grpSpPr>
          <a:xfrm>
            <a:off x="4053176" y="4149106"/>
            <a:ext cx="2651174" cy="2711614"/>
            <a:chOff x="8056839" y="1699533"/>
            <a:chExt cx="2651174" cy="2711614"/>
          </a:xfrm>
        </p:grpSpPr>
        <p:pic>
          <p:nvPicPr>
            <p:cNvPr id="1034" name="Picture 10" descr="NTU Environmental Science professor's peer reviewed research on Algae  published by Elsevier - Navajo Technical University | Crownpoint, NM">
              <a:extLst>
                <a:ext uri="{FF2B5EF4-FFF2-40B4-BE49-F238E27FC236}">
                  <a16:creationId xmlns:a16="http://schemas.microsoft.com/office/drawing/2014/main" id="{449A7BBC-499E-71D4-8E9D-09FA3394293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27" r="4798" b="36005"/>
            <a:stretch/>
          </p:blipFill>
          <p:spPr bwMode="auto">
            <a:xfrm>
              <a:off x="8448704" y="1699533"/>
              <a:ext cx="1867438" cy="1883664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08BADCE-F29D-756C-EB4F-320867C98278}"/>
                </a:ext>
              </a:extLst>
            </p:cNvPr>
            <p:cNvSpPr txBox="1"/>
            <p:nvPr/>
          </p:nvSpPr>
          <p:spPr>
            <a:xfrm>
              <a:off x="8056839" y="3672483"/>
              <a:ext cx="2651174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Abhishek Roy Choudhury, PhD</a:t>
              </a:r>
            </a:p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Co-PI</a:t>
              </a:r>
            </a:p>
            <a:p>
              <a:pPr algn="ctr"/>
              <a:r>
                <a:rPr lang="en-US" sz="1400" i="1" dirty="0">
                  <a:solidFill>
                    <a:srgbClr val="00ADB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NTU</a:t>
              </a:r>
            </a:p>
          </p:txBody>
        </p:sp>
      </p:grpSp>
      <p:pic>
        <p:nvPicPr>
          <p:cNvPr id="1040" name="Picture 16" descr="Dr. Fatemeh Afghah receives a CAREER grant from the National Science  Foundation | School of Informatics, Computing, and Cyber Systems">
            <a:extLst>
              <a:ext uri="{FF2B5EF4-FFF2-40B4-BE49-F238E27FC236}">
                <a16:creationId xmlns:a16="http://schemas.microsoft.com/office/drawing/2014/main" id="{67CBF832-00B3-FEA0-9ED5-B77E279787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38" r="10182" b="19688"/>
          <a:stretch/>
        </p:blipFill>
        <p:spPr bwMode="auto">
          <a:xfrm>
            <a:off x="1683803" y="4140992"/>
            <a:ext cx="1886971" cy="188366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D5F45D-D6C2-B435-CF0F-95DFEC901E6F}"/>
              </a:ext>
            </a:extLst>
          </p:cNvPr>
          <p:cNvSpPr txBox="1"/>
          <p:nvPr/>
        </p:nvSpPr>
        <p:spPr>
          <a:xfrm>
            <a:off x="1654235" y="6056494"/>
            <a:ext cx="194611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Fatemeh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Afghah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PhD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Co-PI</a:t>
            </a:r>
          </a:p>
          <a:p>
            <a:pPr algn="ctr"/>
            <a:r>
              <a:rPr lang="en-US" sz="1400" i="1" dirty="0">
                <a:solidFill>
                  <a:srgbClr val="00AD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Clemson</a:t>
            </a:r>
          </a:p>
        </p:txBody>
      </p:sp>
      <p:pic>
        <p:nvPicPr>
          <p:cNvPr id="1042" name="Picture 18" descr="Abolfazl Razi - Homepage">
            <a:extLst>
              <a:ext uri="{FF2B5EF4-FFF2-40B4-BE49-F238E27FC236}">
                <a16:creationId xmlns:a16="http://schemas.microsoft.com/office/drawing/2014/main" id="{F71D1256-316C-7183-DC2D-B2792AEBE8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" b="19836"/>
          <a:stretch/>
        </p:blipFill>
        <p:spPr bwMode="auto">
          <a:xfrm>
            <a:off x="7459839" y="4140992"/>
            <a:ext cx="1878973" cy="188366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E269BBC-290A-B1BA-CD27-B311D90B818B}"/>
              </a:ext>
            </a:extLst>
          </p:cNvPr>
          <p:cNvSpPr txBox="1"/>
          <p:nvPr/>
        </p:nvSpPr>
        <p:spPr>
          <a:xfrm>
            <a:off x="7642637" y="6056494"/>
            <a:ext cx="168026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Abolfazl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Razi, PhD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Co-PI</a:t>
            </a:r>
          </a:p>
          <a:p>
            <a:pPr algn="ctr"/>
            <a:r>
              <a:rPr lang="en-US" sz="1400" i="1" dirty="0">
                <a:solidFill>
                  <a:srgbClr val="00AD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Clemson</a:t>
            </a:r>
          </a:p>
        </p:txBody>
      </p:sp>
    </p:spTree>
    <p:extLst>
      <p:ext uri="{BB962C8B-B14F-4D97-AF65-F5344CB8AC3E}">
        <p14:creationId xmlns:p14="http://schemas.microsoft.com/office/powerpoint/2010/main" val="3005862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rtifact">
            <a:extLst>
              <a:ext uri="{FF2B5EF4-FFF2-40B4-BE49-F238E27FC236}">
                <a16:creationId xmlns:a16="http://schemas.microsoft.com/office/drawing/2014/main" id="{85372C96-8C85-3B70-CAFF-7F30C8E6C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79300" cy="1879600"/>
          </a:xfrm>
          <a:prstGeom prst="rect">
            <a:avLst/>
          </a:prstGeom>
        </p:spPr>
      </p:pic>
      <p:sp>
        <p:nvSpPr>
          <p:cNvPr id="17" name="H1">
            <a:extLst>
              <a:ext uri="{FF2B5EF4-FFF2-40B4-BE49-F238E27FC236}">
                <a16:creationId xmlns:a16="http://schemas.microsoft.com/office/drawing/2014/main" id="{B6D78FC5-9D7D-ADAA-5A33-F078AC7EC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401433"/>
            <a:ext cx="10515600" cy="704918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</a:rPr>
              <a:t>Key Personnel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B6B2AF6-3D3F-C61D-9728-D37D89F6FE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4390"/>
          <a:stretch/>
        </p:blipFill>
        <p:spPr bwMode="auto">
          <a:xfrm rot="16200000">
            <a:off x="2019127" y="2363231"/>
            <a:ext cx="1882891" cy="188366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A28CDC17-4C23-1F8E-2A09-3187EAA272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4" r="7546"/>
          <a:stretch/>
        </p:blipFill>
        <p:spPr bwMode="auto">
          <a:xfrm>
            <a:off x="8079934" y="2363617"/>
            <a:ext cx="1883664" cy="188366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2795D137-595F-6C30-6D9A-6D92717FDA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88" b="10411"/>
          <a:stretch/>
        </p:blipFill>
        <p:spPr bwMode="auto">
          <a:xfrm>
            <a:off x="5049214" y="2363617"/>
            <a:ext cx="1883911" cy="188366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D4F18C-BA11-E7D6-163C-693FA4210B94}"/>
              </a:ext>
            </a:extLst>
          </p:cNvPr>
          <p:cNvSpPr txBox="1"/>
          <p:nvPr/>
        </p:nvSpPr>
        <p:spPr>
          <a:xfrm>
            <a:off x="1669193" y="4332070"/>
            <a:ext cx="25827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Adrian Nez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Undergraduate Student</a:t>
            </a:r>
          </a:p>
          <a:p>
            <a:pPr algn="ctr"/>
            <a:r>
              <a:rPr lang="en-US" i="1" dirty="0">
                <a:solidFill>
                  <a:srgbClr val="00AD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98D352-EC31-1D82-C0ED-D649DFF72E4F}"/>
              </a:ext>
            </a:extLst>
          </p:cNvPr>
          <p:cNvSpPr txBox="1"/>
          <p:nvPr/>
        </p:nvSpPr>
        <p:spPr>
          <a:xfrm>
            <a:off x="4699790" y="4332070"/>
            <a:ext cx="25827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Nhat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Linh Nguyen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Undergraduate Student</a:t>
            </a:r>
          </a:p>
          <a:p>
            <a:pPr algn="ctr"/>
            <a:r>
              <a:rPr lang="en-US" i="1" dirty="0">
                <a:solidFill>
                  <a:srgbClr val="00AD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901F87-3D83-12B7-8902-B2DBC64470C6}"/>
              </a:ext>
            </a:extLst>
          </p:cNvPr>
          <p:cNvSpPr txBox="1"/>
          <p:nvPr/>
        </p:nvSpPr>
        <p:spPr>
          <a:xfrm>
            <a:off x="8018927" y="4332070"/>
            <a:ext cx="20056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Bryce Hopkins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Graduate Student</a:t>
            </a:r>
          </a:p>
          <a:p>
            <a:pPr algn="ctr"/>
            <a:r>
              <a:rPr lang="en-US" i="1" dirty="0">
                <a:solidFill>
                  <a:srgbClr val="00AD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Clemson</a:t>
            </a:r>
          </a:p>
        </p:txBody>
      </p:sp>
    </p:spTree>
    <p:extLst>
      <p:ext uri="{BB962C8B-B14F-4D97-AF65-F5344CB8AC3E}">
        <p14:creationId xmlns:p14="http://schemas.microsoft.com/office/powerpoint/2010/main" val="124793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rtifact">
            <a:extLst>
              <a:ext uri="{FF2B5EF4-FFF2-40B4-BE49-F238E27FC236}">
                <a16:creationId xmlns:a16="http://schemas.microsoft.com/office/drawing/2014/main" id="{85372C96-8C85-3B70-CAFF-7F30C8E6C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17" name="H1">
            <a:extLst>
              <a:ext uri="{FF2B5EF4-FFF2-40B4-BE49-F238E27FC236}">
                <a16:creationId xmlns:a16="http://schemas.microsoft.com/office/drawing/2014/main" id="{B6D78FC5-9D7D-ADAA-5A33-F078AC7EC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401433"/>
            <a:ext cx="10515600" cy="704918"/>
          </a:xfrm>
        </p:spPr>
        <p:txBody>
          <a:bodyPr>
            <a:no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</a:rPr>
              <a:t>Overview</a:t>
            </a:r>
            <a:endParaRPr lang="en-US" sz="540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5CD8CE-C1B9-7843-2EBE-3912715CBAE6}"/>
              </a:ext>
            </a:extLst>
          </p:cNvPr>
          <p:cNvSpPr txBox="1"/>
          <p:nvPr/>
        </p:nvSpPr>
        <p:spPr>
          <a:xfrm>
            <a:off x="725214" y="2112579"/>
            <a:ext cx="10720552" cy="28315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AutoNum type="arabicPeriod"/>
            </a:pPr>
            <a:r>
              <a:rPr lang="en-US" sz="3200" dirty="0"/>
              <a:t>DISCOVER Overview</a:t>
            </a:r>
          </a:p>
          <a:p>
            <a:pPr marL="342900" indent="-342900">
              <a:buAutoNum type="arabicPeriod"/>
            </a:pPr>
            <a:r>
              <a:rPr lang="en-US" sz="3200" dirty="0"/>
              <a:t>DISCOVER Sites</a:t>
            </a:r>
          </a:p>
          <a:p>
            <a:pPr marL="342900" indent="-342900">
              <a:buAutoNum type="arabicPeriod"/>
            </a:pPr>
            <a:r>
              <a:rPr lang="en-US" sz="3200" dirty="0"/>
              <a:t>DISCOVER Infrastructure</a:t>
            </a:r>
            <a:endParaRPr lang="en-US" sz="3200" dirty="0">
              <a:cs typeface="Calibri"/>
            </a:endParaRPr>
          </a:p>
          <a:p>
            <a:pPr marL="342900" indent="-342900">
              <a:buAutoNum type="arabicPeriod"/>
            </a:pPr>
            <a:r>
              <a:rPr lang="en-US" sz="3200" dirty="0">
                <a:cs typeface="Calibri"/>
              </a:rPr>
              <a:t>What can I do with DISCOVER?</a:t>
            </a:r>
            <a:endParaRPr lang="en-US" sz="3200" dirty="0"/>
          </a:p>
          <a:p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505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A picture containing grass, outdoor&#10;&#10;Description automatically generated">
            <a:extLst>
              <a:ext uri="{FF2B5EF4-FFF2-40B4-BE49-F238E27FC236}">
                <a16:creationId xmlns:a16="http://schemas.microsoft.com/office/drawing/2014/main" id="{D9246A42-8F29-3FD7-6CD2-C4347B326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6877" y="1360190"/>
            <a:ext cx="6607277" cy="5096265"/>
          </a:xfrm>
          <a:prstGeom prst="rect">
            <a:avLst/>
          </a:prstGeom>
        </p:spPr>
      </p:pic>
      <p:pic>
        <p:nvPicPr>
          <p:cNvPr id="5" name="Artifact">
            <a:extLst>
              <a:ext uri="{FF2B5EF4-FFF2-40B4-BE49-F238E27FC236}">
                <a16:creationId xmlns:a16="http://schemas.microsoft.com/office/drawing/2014/main" id="{BD85E4A8-2114-1793-9C69-E363E749E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7" name="H1">
            <a:extLst>
              <a:ext uri="{FF2B5EF4-FFF2-40B4-BE49-F238E27FC236}">
                <a16:creationId xmlns:a16="http://schemas.microsoft.com/office/drawing/2014/main" id="{BDFAA06E-782B-1F6A-5F2F-DC4631078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401433"/>
            <a:ext cx="11022264" cy="704918"/>
          </a:xfrm>
        </p:spPr>
        <p:txBody>
          <a:bodyPr>
            <a:no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</a:rPr>
              <a:t>DISCOVER, est. 2021</a:t>
            </a:r>
            <a:endParaRPr lang="en-US" sz="5400">
              <a:solidFill>
                <a:schemeClr val="bg1"/>
              </a:solidFill>
            </a:endParaRPr>
          </a:p>
        </p:txBody>
      </p:sp>
      <p:sp>
        <p:nvSpPr>
          <p:cNvPr id="11" name="H2">
            <a:extLst>
              <a:ext uri="{FF2B5EF4-FFF2-40B4-BE49-F238E27FC236}">
                <a16:creationId xmlns:a16="http://schemas.microsoft.com/office/drawing/2014/main" id="{F3595BDA-23D5-3356-471B-0A20D6B40A85}"/>
              </a:ext>
            </a:extLst>
          </p:cNvPr>
          <p:cNvSpPr txBox="1"/>
          <p:nvPr/>
        </p:nvSpPr>
        <p:spPr>
          <a:xfrm>
            <a:off x="833405" y="1941353"/>
            <a:ext cx="61011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2400" b="1">
                <a:solidFill>
                  <a:srgbClr val="0024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DISCOVER?</a:t>
            </a:r>
          </a:p>
        </p:txBody>
      </p:sp>
      <p:sp>
        <p:nvSpPr>
          <p:cNvPr id="23" name="P">
            <a:extLst>
              <a:ext uri="{FF2B5EF4-FFF2-40B4-BE49-F238E27FC236}">
                <a16:creationId xmlns:a16="http://schemas.microsoft.com/office/drawing/2014/main" id="{84031C50-3E43-ECFB-A27E-F8FFC57C2BF6}"/>
              </a:ext>
            </a:extLst>
          </p:cNvPr>
          <p:cNvSpPr txBox="1">
            <a:spLocks/>
          </p:cNvSpPr>
          <p:nvPr/>
        </p:nvSpPr>
        <p:spPr>
          <a:xfrm>
            <a:off x="833405" y="2419898"/>
            <a:ext cx="5842465" cy="1762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kumimoji="0" lang="en-US" sz="1600" u="none" strike="noStrike" kern="1200" cap="none" spc="0" normalizeH="0" baseline="0" noProof="0">
                <a:ln>
                  <a:noFill/>
                </a:ln>
                <a:solidFill>
                  <a:srgbClr val="212121"/>
                </a:solidFill>
                <a:uLnTx/>
                <a:uFillTx/>
                <a:latin typeface="Lato" panose="020F0502020204030204" pitchFamily="34" charset="0"/>
                <a:ea typeface="+mn-ea"/>
                <a:cs typeface="Arial" panose="020B0604020202020204" pitchFamily="34" charset="0"/>
              </a:rPr>
              <a:t>NSF CISE Community Research Infrastructure that seek</a:t>
            </a:r>
            <a:r>
              <a:rPr lang="en-US" sz="1600">
                <a:solidFill>
                  <a:srgbClr val="212121"/>
                </a:solidFill>
                <a:latin typeface="Lato" panose="020F0502020204030204" pitchFamily="34" charset="0"/>
                <a:cs typeface="Arial" panose="020B0604020202020204" pitchFamily="34" charset="0"/>
              </a:rPr>
              <a:t>s to support research that investigates:</a:t>
            </a:r>
          </a:p>
          <a:p>
            <a:pPr marL="0" indent="0">
              <a:spcBef>
                <a:spcPts val="0"/>
              </a:spcBef>
              <a:buNone/>
            </a:pPr>
            <a:endParaRPr lang="en-US" sz="1600">
              <a:solidFill>
                <a:srgbClr val="212121"/>
              </a:solidFill>
              <a:latin typeface="Lato" panose="020F050202020403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Lato" panose="020F0502020204030204" pitchFamily="34" charset="0"/>
                <a:ea typeface="+mn-ea"/>
                <a:cs typeface="Arial" panose="020B0604020202020204" pitchFamily="34" charset="0"/>
              </a:rPr>
              <a:t>Distributed sensing &amp; actuation</a:t>
            </a:r>
          </a:p>
          <a:p>
            <a:pPr>
              <a:spcBef>
                <a:spcPts val="0"/>
              </a:spcBef>
            </a:pPr>
            <a:r>
              <a:rPr lang="en-US" sz="1600">
                <a:solidFill>
                  <a:srgbClr val="212121"/>
                </a:solidFill>
                <a:latin typeface="Lato" panose="020F0502020204030204" pitchFamily="34" charset="0"/>
                <a:cs typeface="Arial" panose="020B0604020202020204" pitchFamily="34" charset="0"/>
              </a:rPr>
              <a:t>Distributed computing</a:t>
            </a:r>
          </a:p>
          <a:p>
            <a:pPr>
              <a:spcBef>
                <a:spcPts val="0"/>
              </a:spcBef>
            </a:pPr>
            <a:r>
              <a:rPr lang="en-US" sz="1600">
                <a:solidFill>
                  <a:srgbClr val="212121"/>
                </a:solidFill>
                <a:latin typeface="Lato" panose="020F0502020204030204" pitchFamily="34" charset="0"/>
                <a:cs typeface="Arial" panose="020B0604020202020204" pitchFamily="34" charset="0"/>
              </a:rPr>
              <a:t>Networking</a:t>
            </a:r>
          </a:p>
          <a:p>
            <a:pPr>
              <a:spcBef>
                <a:spcPts val="0"/>
              </a:spcBef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Lato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>
                <a:solidFill>
                  <a:srgbClr val="212121"/>
                </a:solidFill>
                <a:latin typeface="Lato" panose="020F0502020204030204" pitchFamily="34" charset="0"/>
                <a:cs typeface="Arial" panose="020B0604020202020204" pitchFamily="34" charset="0"/>
              </a:rPr>
              <a:t>In rural and challenging environments.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34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Callout">
            <a:extLst>
              <a:ext uri="{FF2B5EF4-FFF2-40B4-BE49-F238E27FC236}">
                <a16:creationId xmlns:a16="http://schemas.microsoft.com/office/drawing/2014/main" id="{ED0BAE1A-10C1-4505-D260-060811FF933C}"/>
              </a:ext>
            </a:extLst>
          </p:cNvPr>
          <p:cNvSpPr txBox="1"/>
          <p:nvPr/>
        </p:nvSpPr>
        <p:spPr>
          <a:xfrm>
            <a:off x="833405" y="4781086"/>
            <a:ext cx="6564922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20"/>
              </a:lnSpc>
            </a:pPr>
            <a:r>
              <a:rPr lang="en-US" sz="3600" b="1" dirty="0">
                <a:solidFill>
                  <a:srgbClr val="172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and open to all researchers and students with </a:t>
            </a:r>
            <a:r>
              <a:rPr lang="en-US" sz="3600" b="1" dirty="0" err="1">
                <a:solidFill>
                  <a:srgbClr val="172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CILogon</a:t>
            </a:r>
            <a:r>
              <a:rPr lang="en-US" sz="3600" b="1" dirty="0">
                <a:solidFill>
                  <a:srgbClr val="172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credentials</a:t>
            </a:r>
          </a:p>
        </p:txBody>
      </p:sp>
      <p:sp>
        <p:nvSpPr>
          <p:cNvPr id="10" name="Artifact">
            <a:extLst>
              <a:ext uri="{FF2B5EF4-FFF2-40B4-BE49-F238E27FC236}">
                <a16:creationId xmlns:a16="http://schemas.microsoft.com/office/drawing/2014/main" id="{0B3068FC-DEC9-2D84-1724-9BABA4D2E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21056" y="6456567"/>
            <a:ext cx="4970944" cy="401433"/>
          </a:xfrm>
          <a:prstGeom prst="rect">
            <a:avLst/>
          </a:prstGeom>
          <a:solidFill>
            <a:srgbClr val="0034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aption">
            <a:extLst>
              <a:ext uri="{FF2B5EF4-FFF2-40B4-BE49-F238E27FC236}">
                <a16:creationId xmlns:a16="http://schemas.microsoft.com/office/drawing/2014/main" id="{59EDF174-5FE1-6ABB-1BCD-525C75840DCF}"/>
              </a:ext>
            </a:extLst>
          </p:cNvPr>
          <p:cNvSpPr txBox="1"/>
          <p:nvPr/>
        </p:nvSpPr>
        <p:spPr>
          <a:xfrm>
            <a:off x="7189787" y="6510235"/>
            <a:ext cx="4824136" cy="2868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algn="ctr">
              <a:defRPr sz="1200" i="1">
                <a:solidFill>
                  <a:srgbClr val="003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Example of sparse environment provided by DISCOVER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6795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rtifact">
            <a:extLst>
              <a:ext uri="{FF2B5EF4-FFF2-40B4-BE49-F238E27FC236}">
                <a16:creationId xmlns:a16="http://schemas.microsoft.com/office/drawing/2014/main" id="{E2EB509F-6094-17ED-E161-27FEB4EB3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16" name="H1">
            <a:extLst>
              <a:ext uri="{FF2B5EF4-FFF2-40B4-BE49-F238E27FC236}">
                <a16:creationId xmlns:a16="http://schemas.microsoft.com/office/drawing/2014/main" id="{6F640BF6-D186-94B0-4EE7-CC3027FC5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401433"/>
            <a:ext cx="10515600" cy="704918"/>
          </a:xfrm>
        </p:spPr>
        <p:txBody>
          <a:bodyPr>
            <a:no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</a:rPr>
              <a:t>DISCOVER Vision &amp; Objectives </a:t>
            </a:r>
            <a:endParaRPr lang="en-US" sz="5400">
              <a:solidFill>
                <a:schemeClr val="bg1"/>
              </a:solidFill>
            </a:endParaRPr>
          </a:p>
        </p:txBody>
      </p:sp>
      <p:sp>
        <p:nvSpPr>
          <p:cNvPr id="17" name="P">
            <a:extLst>
              <a:ext uri="{FF2B5EF4-FFF2-40B4-BE49-F238E27FC236}">
                <a16:creationId xmlns:a16="http://schemas.microsoft.com/office/drawing/2014/main" id="{B48ABD7F-DFFC-29E8-C18D-2B4BB8B646F3}"/>
              </a:ext>
            </a:extLst>
          </p:cNvPr>
          <p:cNvSpPr txBox="1"/>
          <p:nvPr/>
        </p:nvSpPr>
        <p:spPr>
          <a:xfrm>
            <a:off x="833405" y="2503881"/>
            <a:ext cx="10856368" cy="261610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indent="0">
              <a:buNone/>
            </a:pPr>
            <a:r>
              <a:rPr lang="en-US" b="1">
                <a:solidFill>
                  <a:schemeClr val="accent1"/>
                </a:solidFill>
              </a:rPr>
              <a:t>Create a distributed testbed facility</a:t>
            </a:r>
            <a:r>
              <a:rPr lang="en-US"/>
              <a:t> for CISE researchers to explore challenges and develop innovations in wirelessly-networked distributed sensing, actuation, and computation for applications in rural, remote, and underserved regions.</a:t>
            </a:r>
          </a:p>
          <a:p>
            <a:pPr marL="0" indent="0">
              <a:buNone/>
            </a:pPr>
            <a:endParaRPr lang="en-US" sz="2000" b="1">
              <a:solidFill>
                <a:srgbClr val="4472C4"/>
              </a:solidFill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Sites will be equipped with </a:t>
            </a:r>
            <a:r>
              <a:rPr lang="en-US" b="1">
                <a:solidFill>
                  <a:srgbClr val="00ADB5"/>
                </a:solidFill>
              </a:rPr>
              <a:t>fixed IoT nodes </a:t>
            </a:r>
            <a:r>
              <a:rPr lang="en-US"/>
              <a:t>and experiment-specific deployments of </a:t>
            </a:r>
            <a:r>
              <a:rPr lang="en-US" b="1">
                <a:solidFill>
                  <a:srgbClr val="00ADB5"/>
                </a:solidFill>
              </a:rPr>
              <a:t>terrestrial robots </a:t>
            </a:r>
            <a:r>
              <a:rPr lang="en-US"/>
              <a:t>and </a:t>
            </a:r>
            <a:r>
              <a:rPr lang="en-US" b="1">
                <a:solidFill>
                  <a:srgbClr val="00ADB5"/>
                </a:solidFill>
              </a:rPr>
              <a:t>aerial drones</a:t>
            </a:r>
            <a:endParaRPr lang="en-US" b="1">
              <a:solidFill>
                <a:srgbClr val="00ADB5"/>
              </a:solidFill>
              <a:cs typeface="Calibri"/>
            </a:endParaRPr>
          </a:p>
          <a:p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Experimenters will be able to </a:t>
            </a:r>
            <a:r>
              <a:rPr lang="en-US" b="1">
                <a:solidFill>
                  <a:srgbClr val="00ADB5"/>
                </a:solidFill>
              </a:rPr>
              <a:t>plan/deploy experiments </a:t>
            </a:r>
            <a:r>
              <a:rPr lang="en-US"/>
              <a:t>and </a:t>
            </a:r>
            <a:r>
              <a:rPr lang="en-US" b="1">
                <a:solidFill>
                  <a:srgbClr val="00ADB5"/>
                </a:solidFill>
              </a:rPr>
              <a:t>use rich datasets </a:t>
            </a:r>
            <a:r>
              <a:rPr lang="en-US"/>
              <a:t>for research in a broad range of areas, including federated learning, multimedia networking, control systems and security</a:t>
            </a:r>
          </a:p>
        </p:txBody>
      </p:sp>
      <p:pic>
        <p:nvPicPr>
          <p:cNvPr id="3" name="Figure">
            <a:extLst>
              <a:ext uri="{FF2B5EF4-FFF2-40B4-BE49-F238E27FC236}">
                <a16:creationId xmlns:a16="http://schemas.microsoft.com/office/drawing/2014/main" id="{947A44F4-E09E-5042-A6BE-8DB140524B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647" y="6504529"/>
            <a:ext cx="4473115" cy="16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0902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rtifact">
            <a:extLst>
              <a:ext uri="{FF2B5EF4-FFF2-40B4-BE49-F238E27FC236}">
                <a16:creationId xmlns:a16="http://schemas.microsoft.com/office/drawing/2014/main" id="{E2EB509F-6094-17ED-E161-27FEB4EB3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16" name="H1">
            <a:extLst>
              <a:ext uri="{FF2B5EF4-FFF2-40B4-BE49-F238E27FC236}">
                <a16:creationId xmlns:a16="http://schemas.microsoft.com/office/drawing/2014/main" id="{6F640BF6-D186-94B0-4EE7-CC3027FC5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05" y="401433"/>
            <a:ext cx="10515600" cy="704918"/>
          </a:xfrm>
        </p:spPr>
        <p:txBody>
          <a:bodyPr>
            <a:no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</a:rPr>
              <a:t>DISCOVER Sites</a:t>
            </a:r>
            <a:endParaRPr lang="en-US" sz="5400">
              <a:solidFill>
                <a:schemeClr val="bg1"/>
              </a:solidFill>
            </a:endParaRPr>
          </a:p>
        </p:txBody>
      </p:sp>
      <p:pic>
        <p:nvPicPr>
          <p:cNvPr id="3" name="Figure">
            <a:extLst>
              <a:ext uri="{FF2B5EF4-FFF2-40B4-BE49-F238E27FC236}">
                <a16:creationId xmlns:a16="http://schemas.microsoft.com/office/drawing/2014/main" id="{947A44F4-E09E-5042-A6BE-8DB140524B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647" y="6504529"/>
            <a:ext cx="4473115" cy="160178"/>
          </a:xfrm>
          <a:prstGeom prst="rect">
            <a:avLst/>
          </a:prstGeom>
        </p:spPr>
      </p:pic>
      <p:pic>
        <p:nvPicPr>
          <p:cNvPr id="7" name="Picture 6" descr="A diagram of a network&#10;&#10;Description automatically generated">
            <a:extLst>
              <a:ext uri="{FF2B5EF4-FFF2-40B4-BE49-F238E27FC236}">
                <a16:creationId xmlns:a16="http://schemas.microsoft.com/office/drawing/2014/main" id="{615F807E-0014-3230-46D1-99D73BE034F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/>
          <a:stretch/>
        </p:blipFill>
        <p:spPr>
          <a:xfrm>
            <a:off x="34285" y="2095384"/>
            <a:ext cx="8416988" cy="32844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B9B0E4-E05D-8593-A0AB-E55B237F68E2}"/>
              </a:ext>
            </a:extLst>
          </p:cNvPr>
          <p:cNvSpPr txBox="1"/>
          <p:nvPr/>
        </p:nvSpPr>
        <p:spPr>
          <a:xfrm>
            <a:off x="6786928" y="2428168"/>
            <a:ext cx="53707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ADB5"/>
                </a:solidFill>
              </a:rPr>
              <a:t>Sites provide a variety of environmental challenges to support a multitude of experimental scenarios</a:t>
            </a:r>
          </a:p>
        </p:txBody>
      </p:sp>
    </p:spTree>
    <p:extLst>
      <p:ext uri="{BB962C8B-B14F-4D97-AF65-F5344CB8AC3E}">
        <p14:creationId xmlns:p14="http://schemas.microsoft.com/office/powerpoint/2010/main" val="2342535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7A48-C59F-41DE-82BA-D36F1FA37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7" y="5457"/>
            <a:ext cx="10515600" cy="1325563"/>
          </a:xfrm>
        </p:spPr>
        <p:txBody>
          <a:bodyPr/>
          <a:lstStyle/>
          <a:p>
            <a:r>
              <a:rPr lang="en-US">
                <a:cs typeface="Calibri Light"/>
              </a:rPr>
              <a:t>NAU Core Site</a:t>
            </a:r>
            <a:endParaRPr lang="en-US"/>
          </a:p>
        </p:txBody>
      </p:sp>
      <p:pic>
        <p:nvPicPr>
          <p:cNvPr id="4" name="Picture 4" descr="Map&#10;&#10;Description automatically generated">
            <a:extLst>
              <a:ext uri="{FF2B5EF4-FFF2-40B4-BE49-F238E27FC236}">
                <a16:creationId xmlns:a16="http://schemas.microsoft.com/office/drawing/2014/main" id="{BC56F9D2-FCDB-4D3C-83F4-A3E17663D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6384" y="878785"/>
            <a:ext cx="5103283" cy="5622511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247CE1F-253F-43E0-BE9E-30F516CB5829}"/>
              </a:ext>
            </a:extLst>
          </p:cNvPr>
          <p:cNvCxnSpPr>
            <a:cxnSpLocks/>
          </p:cNvCxnSpPr>
          <p:nvPr/>
        </p:nvCxnSpPr>
        <p:spPr>
          <a:xfrm>
            <a:off x="8245475" y="1428699"/>
            <a:ext cx="2302782" cy="0"/>
          </a:xfrm>
          <a:prstGeom prst="straightConnector1">
            <a:avLst/>
          </a:prstGeom>
          <a:ln w="38100">
            <a:solidFill>
              <a:srgbClr val="FFFF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374760B-B2F1-7E41-A7B6-5F893212EB99}"/>
              </a:ext>
            </a:extLst>
          </p:cNvPr>
          <p:cNvCxnSpPr>
            <a:cxnSpLocks/>
          </p:cNvCxnSpPr>
          <p:nvPr/>
        </p:nvCxnSpPr>
        <p:spPr>
          <a:xfrm flipH="1" flipV="1">
            <a:off x="10548257" y="1428699"/>
            <a:ext cx="108857" cy="3469872"/>
          </a:xfrm>
          <a:prstGeom prst="straightConnector1">
            <a:avLst/>
          </a:prstGeom>
          <a:ln w="38100">
            <a:solidFill>
              <a:srgbClr val="FFFF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C6338A0-5618-904E-96A6-11CEC5812FBE}"/>
              </a:ext>
            </a:extLst>
          </p:cNvPr>
          <p:cNvCxnSpPr>
            <a:cxnSpLocks/>
          </p:cNvCxnSpPr>
          <p:nvPr/>
        </p:nvCxnSpPr>
        <p:spPr>
          <a:xfrm flipH="1" flipV="1">
            <a:off x="8245475" y="1428699"/>
            <a:ext cx="108857" cy="3469872"/>
          </a:xfrm>
          <a:prstGeom prst="straightConnector1">
            <a:avLst/>
          </a:prstGeom>
          <a:ln w="38100">
            <a:solidFill>
              <a:srgbClr val="FFFF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0878057-4D23-684C-863E-D51DF57C0DD0}"/>
              </a:ext>
            </a:extLst>
          </p:cNvPr>
          <p:cNvCxnSpPr>
            <a:cxnSpLocks/>
          </p:cNvCxnSpPr>
          <p:nvPr/>
        </p:nvCxnSpPr>
        <p:spPr>
          <a:xfrm flipV="1">
            <a:off x="9416143" y="4912127"/>
            <a:ext cx="1240971" cy="1064130"/>
          </a:xfrm>
          <a:prstGeom prst="straightConnector1">
            <a:avLst/>
          </a:prstGeom>
          <a:ln w="38100">
            <a:solidFill>
              <a:srgbClr val="FFFF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8F37D10-B969-CA4D-8FAA-6CB815ADB135}"/>
              </a:ext>
            </a:extLst>
          </p:cNvPr>
          <p:cNvSpPr txBox="1"/>
          <p:nvPr/>
        </p:nvSpPr>
        <p:spPr>
          <a:xfrm>
            <a:off x="713749" y="1588136"/>
            <a:ext cx="5683876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600">
                <a:cs typeface="Calibri"/>
              </a:rPr>
              <a:t>Approx. ¼ acre of forest land</a:t>
            </a:r>
            <a:endParaRPr lang="en-US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sz="1600">
                <a:cs typeface="Calibri"/>
              </a:rPr>
              <a:t>Immediate access from ITS IoT Lab and NAU CS and ECE Labs  </a:t>
            </a:r>
            <a:endParaRPr lang="en-US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sz="1600">
                <a:cs typeface="Calibri"/>
              </a:rPr>
              <a:t>On-site storage, power, and network access</a:t>
            </a:r>
          </a:p>
          <a:p>
            <a:endParaRPr lang="en-US" sz="1600">
              <a:cs typeface="Calibri"/>
            </a:endParaRPr>
          </a:p>
          <a:p>
            <a:pPr marL="171450" indent="-171450">
              <a:buFont typeface="Arial"/>
              <a:buChar char="•"/>
            </a:pPr>
            <a:endParaRPr lang="en-US" sz="1600">
              <a:cs typeface="Calibri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A43F065-B9AB-5B47-816D-F6CB35894A68}"/>
              </a:ext>
            </a:extLst>
          </p:cNvPr>
          <p:cNvCxnSpPr>
            <a:cxnSpLocks/>
          </p:cNvCxnSpPr>
          <p:nvPr/>
        </p:nvCxnSpPr>
        <p:spPr>
          <a:xfrm>
            <a:off x="8354332" y="4923543"/>
            <a:ext cx="1061811" cy="1052714"/>
          </a:xfrm>
          <a:prstGeom prst="straightConnector1">
            <a:avLst/>
          </a:prstGeom>
          <a:ln w="38100">
            <a:solidFill>
              <a:srgbClr val="FFFF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2AAA1D0-C4A3-4025-983B-8FE233165A33}"/>
              </a:ext>
            </a:extLst>
          </p:cNvPr>
          <p:cNvCxnSpPr/>
          <p:nvPr/>
        </p:nvCxnSpPr>
        <p:spPr>
          <a:xfrm flipH="1">
            <a:off x="1622906" y="3021402"/>
            <a:ext cx="275327" cy="40759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0A50C78-471A-427D-959B-3CD90679DE4D}"/>
              </a:ext>
            </a:extLst>
          </p:cNvPr>
          <p:cNvSpPr txBox="1"/>
          <p:nvPr/>
        </p:nvSpPr>
        <p:spPr>
          <a:xfrm>
            <a:off x="1534886" y="2644795"/>
            <a:ext cx="82907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</a:rPr>
              <a:t>SICCS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19E6C8-3170-934B-8EA6-0D81FF5AA763}"/>
              </a:ext>
            </a:extLst>
          </p:cNvPr>
          <p:cNvSpPr txBox="1"/>
          <p:nvPr/>
        </p:nvSpPr>
        <p:spPr>
          <a:xfrm>
            <a:off x="4067895" y="2652070"/>
            <a:ext cx="82907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</a:rPr>
              <a:t>ITS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8E6BF70-E724-954F-8F15-7C6C84E31CA9}"/>
              </a:ext>
            </a:extLst>
          </p:cNvPr>
          <p:cNvCxnSpPr>
            <a:cxnSpLocks/>
          </p:cNvCxnSpPr>
          <p:nvPr/>
        </p:nvCxnSpPr>
        <p:spPr>
          <a:xfrm flipH="1">
            <a:off x="2301197" y="3025491"/>
            <a:ext cx="1928625" cy="83457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7A6D994-D6B0-934A-B257-B20A62DA3BB0}"/>
              </a:ext>
            </a:extLst>
          </p:cNvPr>
          <p:cNvCxnSpPr>
            <a:cxnSpLocks/>
          </p:cNvCxnSpPr>
          <p:nvPr/>
        </p:nvCxnSpPr>
        <p:spPr>
          <a:xfrm flipH="1">
            <a:off x="4153191" y="3032766"/>
            <a:ext cx="76632" cy="83865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Artifact">
            <a:extLst>
              <a:ext uri="{FF2B5EF4-FFF2-40B4-BE49-F238E27FC236}">
                <a16:creationId xmlns:a16="http://schemas.microsoft.com/office/drawing/2014/main" id="{3C99D4D7-AEBE-8988-A38F-7161C5AD7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10" name="H1">
            <a:extLst>
              <a:ext uri="{FF2B5EF4-FFF2-40B4-BE49-F238E27FC236}">
                <a16:creationId xmlns:a16="http://schemas.microsoft.com/office/drawing/2014/main" id="{20E6B2C8-3262-6BB1-6C51-F0E15C5B84E2}"/>
              </a:ext>
            </a:extLst>
          </p:cNvPr>
          <p:cNvSpPr txBox="1">
            <a:spLocks/>
          </p:cNvSpPr>
          <p:nvPr/>
        </p:nvSpPr>
        <p:spPr>
          <a:xfrm>
            <a:off x="833405" y="401433"/>
            <a:ext cx="10515600" cy="7049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</a:rPr>
              <a:t>NAU Core Site</a:t>
            </a:r>
            <a:endParaRPr lang="en-US" sz="5400">
              <a:solidFill>
                <a:schemeClr val="bg1"/>
              </a:solidFill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55677BA5-73B3-06E6-EC46-8AC1FB853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15" y="3014127"/>
            <a:ext cx="6163343" cy="346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937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 picture containing grass, mountain, outdoor, nature&#10;&#10;Description automatically generated">
            <a:extLst>
              <a:ext uri="{FF2B5EF4-FFF2-40B4-BE49-F238E27FC236}">
                <a16:creationId xmlns:a16="http://schemas.microsoft.com/office/drawing/2014/main" id="{A70B3A9F-036A-4AAA-A240-FAC714D60D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87" y="2966140"/>
            <a:ext cx="4318623" cy="3238797"/>
          </a:xfrm>
          <a:prstGeom prst="rect">
            <a:avLst/>
          </a:prstGeom>
        </p:spPr>
      </p:pic>
      <p:pic>
        <p:nvPicPr>
          <p:cNvPr id="9" name="Artifact">
            <a:extLst>
              <a:ext uri="{FF2B5EF4-FFF2-40B4-BE49-F238E27FC236}">
                <a16:creationId xmlns:a16="http://schemas.microsoft.com/office/drawing/2014/main" id="{0DAF9264-5A67-8855-2372-4109689945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0" y="0"/>
            <a:ext cx="12179300" cy="187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8965B5-3258-0144-B8AC-52C63150FF80}"/>
              </a:ext>
            </a:extLst>
          </p:cNvPr>
          <p:cNvSpPr txBox="1"/>
          <p:nvPr/>
        </p:nvSpPr>
        <p:spPr>
          <a:xfrm>
            <a:off x="383969" y="1500577"/>
            <a:ext cx="4678460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>
              <a:buFont typeface="Arial"/>
              <a:buChar char="•"/>
            </a:pPr>
            <a:endParaRPr lang="en-US" sz="160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sz="1600">
                <a:cs typeface="Calibri"/>
              </a:rPr>
              <a:t>~300 acres - open and forested  </a:t>
            </a:r>
            <a:endParaRPr lang="en-US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sz="1600">
                <a:cs typeface="Calibri"/>
              </a:rPr>
              <a:t>On-site storage and power access</a:t>
            </a:r>
          </a:p>
          <a:p>
            <a:pPr marL="171450" indent="-171450">
              <a:buFont typeface="Arial"/>
              <a:buChar char="•"/>
            </a:pPr>
            <a:r>
              <a:rPr lang="en-US" sz="1600">
                <a:cs typeface="Calibri"/>
              </a:rPr>
              <a:t>LTE Cell service (5G planned)</a:t>
            </a:r>
          </a:p>
          <a:p>
            <a:pPr marL="171450" indent="-171450">
              <a:buFont typeface="Arial"/>
              <a:buChar char="•"/>
            </a:pPr>
            <a:r>
              <a:rPr lang="en-US" sz="1600">
                <a:cs typeface="Calibri"/>
              </a:rPr>
              <a:t>Enables evaluation of network sparsity effects</a:t>
            </a:r>
          </a:p>
          <a:p>
            <a:endParaRPr lang="en-US" sz="1600">
              <a:cs typeface="Calibri"/>
            </a:endParaRPr>
          </a:p>
          <a:p>
            <a:endParaRPr lang="en-US" sz="1600">
              <a:cs typeface="Calibri"/>
            </a:endParaRPr>
          </a:p>
          <a:p>
            <a:pPr marL="171450" indent="-171450">
              <a:buFont typeface="Arial"/>
              <a:buChar char="•"/>
            </a:pPr>
            <a:endParaRPr lang="en-US" sz="1600">
              <a:cs typeface="Calibri"/>
            </a:endParaRPr>
          </a:p>
        </p:txBody>
      </p:sp>
      <p:sp>
        <p:nvSpPr>
          <p:cNvPr id="10" name="H1">
            <a:extLst>
              <a:ext uri="{FF2B5EF4-FFF2-40B4-BE49-F238E27FC236}">
                <a16:creationId xmlns:a16="http://schemas.microsoft.com/office/drawing/2014/main" id="{48FAE26A-E908-8F8D-4AA3-6F88ED89B2F8}"/>
              </a:ext>
            </a:extLst>
          </p:cNvPr>
          <p:cNvSpPr txBox="1">
            <a:spLocks/>
          </p:cNvSpPr>
          <p:nvPr/>
        </p:nvSpPr>
        <p:spPr>
          <a:xfrm>
            <a:off x="833405" y="401433"/>
            <a:ext cx="10515600" cy="7049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</a:rPr>
              <a:t>Hat Ranch Site</a:t>
            </a:r>
            <a:endParaRPr lang="en-US" sz="5400">
              <a:solidFill>
                <a:schemeClr val="bg1"/>
              </a:solidFill>
            </a:endParaRPr>
          </a:p>
        </p:txBody>
      </p:sp>
      <p:pic>
        <p:nvPicPr>
          <p:cNvPr id="11" name="Picture 5" descr="Map&#10;&#10;Description automatically generated">
            <a:extLst>
              <a:ext uri="{FF2B5EF4-FFF2-40B4-BE49-F238E27FC236}">
                <a16:creationId xmlns:a16="http://schemas.microsoft.com/office/drawing/2014/main" id="{B13B1380-70E3-6D2C-76AE-106A013396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2347" y="2088004"/>
            <a:ext cx="6131800" cy="411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2859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C321642444264B9CE8D921F3322905" ma:contentTypeVersion="16" ma:contentTypeDescription="Create a new document." ma:contentTypeScope="" ma:versionID="066d024de2bfe3f5f7817172b54439bb">
  <xsd:schema xmlns:xsd="http://www.w3.org/2001/XMLSchema" xmlns:xs="http://www.w3.org/2001/XMLSchema" xmlns:p="http://schemas.microsoft.com/office/2006/metadata/properties" xmlns:ns2="17c8a3e7-ebdc-46d7-92ec-4968d2a93a34" xmlns:ns3="48902db7-7674-4000-b374-ae950dcd65c3" targetNamespace="http://schemas.microsoft.com/office/2006/metadata/properties" ma:root="true" ma:fieldsID="9d0c78b555efd8006c56e00963a29a43" ns2:_="" ns3:_="">
    <xsd:import namespace="17c8a3e7-ebdc-46d7-92ec-4968d2a93a34"/>
    <xsd:import namespace="48902db7-7674-4000-b374-ae950dcd65c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c8a3e7-ebdc-46d7-92ec-4968d2a93a3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8ab86591-d70f-4a96-900c-bfbe5e6a31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902db7-7674-4000-b374-ae950dcd65c3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5aa0e060-a5a2-477e-a6ad-020bed2c34b9}" ma:internalName="TaxCatchAll" ma:showField="CatchAllData" ma:web="48902db7-7674-4000-b374-ae950dcd65c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8902db7-7674-4000-b374-ae950dcd65c3" xsi:nil="true"/>
    <lcf76f155ced4ddcb4097134ff3c332f xmlns="17c8a3e7-ebdc-46d7-92ec-4968d2a93a3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6104530-6FAF-4ADB-B7D2-9D69C423C319}">
  <ds:schemaRefs>
    <ds:schemaRef ds:uri="17c8a3e7-ebdc-46d7-92ec-4968d2a93a34"/>
    <ds:schemaRef ds:uri="48902db7-7674-4000-b374-ae950dcd65c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AB18A2F-7DE1-4CE0-B2AA-479DD17FE5F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F454A2C-E3B3-45FE-9469-7AABC1A9B95D}">
  <ds:schemaRefs>
    <ds:schemaRef ds:uri="17c8a3e7-ebdc-46d7-92ec-4968d2a93a34"/>
    <ds:schemaRef ds:uri="http://schemas.microsoft.com/office/2006/documentManagement/types"/>
    <ds:schemaRef ds:uri="48902db7-7674-4000-b374-ae950dcd65c3"/>
    <ds:schemaRef ds:uri="http://schemas.microsoft.com/office/infopath/2007/PartnerControls"/>
    <ds:schemaRef ds:uri="http://purl.org/dc/elements/1.1/"/>
    <ds:schemaRef ds:uri="http://purl.org/dc/terms/"/>
    <ds:schemaRef ds:uri="http://www.w3.org/XML/1998/namespace"/>
    <ds:schemaRef ds:uri="http://schemas.openxmlformats.org/package/2006/metadata/core-properties"/>
    <ds:schemaRef ds:uri="http://purl.org/dc/dcmitype/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700</Words>
  <Application>Microsoft Macintosh PowerPoint</Application>
  <PresentationFormat>Widescreen</PresentationFormat>
  <Paragraphs>147</Paragraphs>
  <Slides>18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bold</vt:lpstr>
      <vt:lpstr>Calibri</vt:lpstr>
      <vt:lpstr>Calibri Light</vt:lpstr>
      <vt:lpstr>Lato</vt:lpstr>
      <vt:lpstr>Office Theme</vt:lpstr>
      <vt:lpstr>DISCOVER</vt:lpstr>
      <vt:lpstr>Key Personnel</vt:lpstr>
      <vt:lpstr>Key Personnel</vt:lpstr>
      <vt:lpstr>Overview</vt:lpstr>
      <vt:lpstr>DISCOVER, est. 2021</vt:lpstr>
      <vt:lpstr>DISCOVER Vision &amp; Objectives </vt:lpstr>
      <vt:lpstr>DISCOVER Sites</vt:lpstr>
      <vt:lpstr>NAU Core Site</vt:lpstr>
      <vt:lpstr>PowerPoint Presentation</vt:lpstr>
      <vt:lpstr>PowerPoint Presentation</vt:lpstr>
      <vt:lpstr>PowerPoint Presentation</vt:lpstr>
      <vt:lpstr>DISCOVER Infrastructure </vt:lpstr>
      <vt:lpstr>DISCOVER Infrastructure </vt:lpstr>
      <vt:lpstr>DISCOVER Infrastructure </vt:lpstr>
      <vt:lpstr>DISCOVER Infrastructure</vt:lpstr>
      <vt:lpstr>Experimenter Web Portal</vt:lpstr>
      <vt:lpstr>What can you do with DISCOVER?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HEADING</dc:title>
  <dc:creator>Amanda Grace Macholl</dc:creator>
  <cp:lastModifiedBy>Morgan Vigil-Hayes</cp:lastModifiedBy>
  <cp:revision>111</cp:revision>
  <dcterms:created xsi:type="dcterms:W3CDTF">2022-02-25T17:26:29Z</dcterms:created>
  <dcterms:modified xsi:type="dcterms:W3CDTF">2023-11-03T05:17:59Z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0x01010063C321642444264B9CE8D921F3322905</vt:lpwstr>
  </property>
  <property fmtid="{D5CDD505-2E9C-101B-9397-08002B2CF9AE}" pid="3" name="MediaServiceImageTags">
    <vt:lpwstr/>
  </property>
</Properties>
</file>